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18"/>
  </p:notesMasterIdLst>
  <p:sldIdLst>
    <p:sldId id="257" r:id="rId2"/>
    <p:sldId id="263" r:id="rId3"/>
    <p:sldId id="274" r:id="rId4"/>
    <p:sldId id="278" r:id="rId5"/>
    <p:sldId id="277" r:id="rId6"/>
    <p:sldId id="272" r:id="rId7"/>
    <p:sldId id="270" r:id="rId8"/>
    <p:sldId id="268" r:id="rId9"/>
    <p:sldId id="266" r:id="rId10"/>
    <p:sldId id="267" r:id="rId11"/>
    <p:sldId id="275" r:id="rId12"/>
    <p:sldId id="276" r:id="rId13"/>
    <p:sldId id="262" r:id="rId14"/>
    <p:sldId id="259" r:id="rId15"/>
    <p:sldId id="264" r:id="rId16"/>
    <p:sldId id="26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23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C4E873-DB1D-4D88-B926-B29F7B0AE1FF}" type="datetimeFigureOut">
              <a:rPr lang="en-US" smtClean="0"/>
              <a:t>12/4/2022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157A34-CD7B-47CE-9017-A7BB3219E19D}" type="slidenum">
              <a:rPr lang="en-US" smtClean="0"/>
              <a:t>‹#›</a:t>
            </a:fld>
            <a:endParaRPr lang="en-US"/>
          </a:p>
        </p:txBody>
      </p:sp>
    </p:spTree>
    <p:extLst>
      <p:ext uri="{BB962C8B-B14F-4D97-AF65-F5344CB8AC3E}">
        <p14:creationId xmlns:p14="http://schemas.microsoft.com/office/powerpoint/2010/main" val="501188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a:t>
            </a:fld>
            <a:endParaRPr lang="en-US" dirty="0"/>
          </a:p>
        </p:txBody>
      </p:sp>
    </p:spTree>
    <p:extLst>
      <p:ext uri="{BB962C8B-B14F-4D97-AF65-F5344CB8AC3E}">
        <p14:creationId xmlns:p14="http://schemas.microsoft.com/office/powerpoint/2010/main" val="3749808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16126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47197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536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31799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00864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70113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58935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2415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8084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52161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32059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12/4/2022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809935363"/>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bdosn.org/blog/unveiling-the-secret-through-machine-learnin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hyperlink" Target="https://public.tableau.com/app/profile/sarthak.jariwala/viz/Group_06_1_Popade_2_Ramrakhyani_3_Goel_4_Jariwala_5_Venkatachalam/Final_Dashboard?publish=yes" TargetMode="External"/><Relationship Id="rId2" Type="http://schemas.openxmlformats.org/officeDocument/2006/relationships/hyperlink" Target="https://colab.research.google.com/drive/1paontoradBN5KuUtzlcBBbmquBtWpXcH?usp=sharing" TargetMode="External"/><Relationship Id="rId1" Type="http://schemas.openxmlformats.org/officeDocument/2006/relationships/slideLayout" Target="../slideLayouts/slideLayout2.xml"/><Relationship Id="rId5" Type="http://schemas.openxmlformats.org/officeDocument/2006/relationships/hyperlink" Target="https://colab.research.google.com/drive/1FBtcUZ-alpuoOqlx-1p5ss07VV6Yl3z8?usp=sharing" TargetMode="External"/><Relationship Id="rId4" Type="http://schemas.openxmlformats.org/officeDocument/2006/relationships/hyperlink" Target="https://colab.research.google.com/drive/1VFrbGlotNN4AmAYxldNU2q-FCKogQsXQ?usp=sharin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1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a:extLst>
              <a:ext uri="{FF2B5EF4-FFF2-40B4-BE49-F238E27FC236}">
                <a16:creationId xmlns:a16="http://schemas.microsoft.com/office/drawing/2014/main" id="{558BD024-A50E-9D2A-5D90-A330FEE5C59C}"/>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2582" r="39673" b="6509"/>
          <a:stretch/>
        </p:blipFill>
        <p:spPr>
          <a:xfrm>
            <a:off x="3523488" y="10"/>
            <a:ext cx="8668512" cy="6857990"/>
          </a:xfrm>
          <a:prstGeom prst="rect">
            <a:avLst/>
          </a:prstGeom>
        </p:spPr>
      </p:pic>
      <p:sp>
        <p:nvSpPr>
          <p:cNvPr id="43" name="Rectangle 1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40C7600-5BA8-4A54-887F-74AF87750A31}"/>
              </a:ext>
            </a:extLst>
          </p:cNvPr>
          <p:cNvSpPr>
            <a:spLocks noGrp="1"/>
          </p:cNvSpPr>
          <p:nvPr>
            <p:ph type="ctrTitle"/>
          </p:nvPr>
        </p:nvSpPr>
        <p:spPr>
          <a:xfrm>
            <a:off x="477981" y="820438"/>
            <a:ext cx="3649549" cy="3462927"/>
          </a:xfrm>
        </p:spPr>
        <p:txBody>
          <a:bodyPr vert="horz" lIns="91440" tIns="45720" rIns="91440" bIns="45720" rtlCol="0" anchor="b">
            <a:normAutofit/>
          </a:bodyPr>
          <a:lstStyle/>
          <a:p>
            <a:pPr algn="l"/>
            <a:r>
              <a:rPr lang="en-US" sz="3700" i="0" dirty="0"/>
              <a:t>Artificial Intelligence</a:t>
            </a:r>
            <a:br>
              <a:rPr lang="en-US" sz="3700" i="0" dirty="0"/>
            </a:br>
            <a:r>
              <a:rPr lang="en-US" sz="3700" i="0" dirty="0"/>
              <a:t>Approach in Retail Market Analysis and Growth </a:t>
            </a:r>
            <a:br>
              <a:rPr lang="en-US" sz="3700" i="0" dirty="0"/>
            </a:br>
            <a:r>
              <a:rPr lang="en-US" sz="3700" i="0" dirty="0"/>
              <a:t>&lt;Final Sprint&gt;</a:t>
            </a:r>
            <a:endParaRPr lang="en-US" sz="3700" b="1" dirty="0"/>
          </a:p>
        </p:txBody>
      </p:sp>
      <p:sp>
        <p:nvSpPr>
          <p:cNvPr id="3" name="Subtitle 2">
            <a:extLst>
              <a:ext uri="{FF2B5EF4-FFF2-40B4-BE49-F238E27FC236}">
                <a16:creationId xmlns:a16="http://schemas.microsoft.com/office/drawing/2014/main" id="{AE584786-6548-4BB4-95FD-977AD1F362C6}"/>
              </a:ext>
            </a:extLst>
          </p:cNvPr>
          <p:cNvSpPr>
            <a:spLocks noGrp="1"/>
          </p:cNvSpPr>
          <p:nvPr>
            <p:ph type="subTitle" idx="1"/>
          </p:nvPr>
        </p:nvSpPr>
        <p:spPr>
          <a:xfrm>
            <a:off x="477979" y="4872922"/>
            <a:ext cx="6488429" cy="1668216"/>
          </a:xfrm>
        </p:spPr>
        <p:txBody>
          <a:bodyPr vert="horz" lIns="91440" tIns="45720" rIns="91440" bIns="45720" rtlCol="0" anchor="t">
            <a:normAutofit fontScale="92500" lnSpcReduction="20000"/>
          </a:bodyPr>
          <a:lstStyle/>
          <a:p>
            <a:pPr marL="0" marR="0" algn="l">
              <a:lnSpc>
                <a:spcPct val="107000"/>
              </a:lnSpc>
              <a:spcBef>
                <a:spcPts val="0"/>
              </a:spcBef>
              <a:spcAft>
                <a:spcPts val="800"/>
              </a:spcAft>
            </a:pPr>
            <a:r>
              <a:rPr lang="en-US" sz="1800" b="1" i="1" dirty="0">
                <a:effectLst/>
                <a:latin typeface="+mj-lt"/>
                <a:ea typeface="Times New Roman" panose="02020603050405020304" pitchFamily="18" charset="0"/>
                <a:cs typeface="Times New Roman" panose="02020603050405020304" pitchFamily="18" charset="0"/>
              </a:rPr>
              <a:t>Group: 6</a:t>
            </a:r>
            <a:r>
              <a:rPr lang="en-US" sz="1800" b="1" dirty="0">
                <a:effectLst/>
                <a:latin typeface="+mj-lt"/>
                <a:ea typeface="Calibri" panose="020F0502020204030204" pitchFamily="34" charset="0"/>
                <a:cs typeface="Times New Roman" panose="02020603050405020304" pitchFamily="18" charset="0"/>
              </a:rPr>
              <a:t>					</a:t>
            </a:r>
            <a:r>
              <a:rPr lang="en-US" sz="1800" b="1" i="1" dirty="0">
                <a:effectLst/>
                <a:latin typeface="+mj-lt"/>
                <a:ea typeface="Times New Roman" panose="02020603050405020304" pitchFamily="18" charset="0"/>
                <a:cs typeface="Times New Roman" panose="02020603050405020304" pitchFamily="18" charset="0"/>
              </a:rPr>
              <a:t>Supervisor</a:t>
            </a:r>
            <a:endParaRPr lang="en-US" sz="1800" dirty="0">
              <a:effectLst/>
              <a:latin typeface="+mj-lt"/>
              <a:ea typeface="Calibri" panose="020F0502020204030204" pitchFamily="34" charset="0"/>
              <a:cs typeface="Times New Roman" panose="02020603050405020304" pitchFamily="18" charset="0"/>
            </a:endParaRPr>
          </a:p>
          <a:p>
            <a:pPr marL="342900" marR="0" lvl="0" indent="-342900" algn="l">
              <a:lnSpc>
                <a:spcPct val="107000"/>
              </a:lnSpc>
              <a:spcBef>
                <a:spcPts val="0"/>
              </a:spcBef>
              <a:spcAft>
                <a:spcPts val="0"/>
              </a:spcAft>
              <a:buFont typeface="Symbol" panose="05050102010706020507" pitchFamily="18" charset="2"/>
              <a:buChar char=""/>
            </a:pPr>
            <a:r>
              <a:rPr lang="en-US" sz="1800" dirty="0">
                <a:effectLst/>
                <a:latin typeface="+mj-lt"/>
                <a:ea typeface="Times New Roman" panose="02020603050405020304" pitchFamily="18" charset="0"/>
                <a:cs typeface="Times New Roman" panose="02020603050405020304" pitchFamily="18" charset="0"/>
              </a:rPr>
              <a:t>Ankit </a:t>
            </a:r>
            <a:r>
              <a:rPr lang="en-US" sz="1800" dirty="0" err="1">
                <a:effectLst/>
                <a:latin typeface="+mj-lt"/>
                <a:ea typeface="Times New Roman" panose="02020603050405020304" pitchFamily="18" charset="0"/>
                <a:cs typeface="Times New Roman" panose="02020603050405020304" pitchFamily="18" charset="0"/>
              </a:rPr>
              <a:t>Ramrakhyani</a:t>
            </a:r>
            <a:r>
              <a:rPr lang="en-US" sz="1800" dirty="0">
                <a:effectLst/>
                <a:latin typeface="+mj-lt"/>
                <a:ea typeface="Times New Roman" panose="02020603050405020304" pitchFamily="18" charset="0"/>
                <a:cs typeface="Times New Roman" panose="02020603050405020304" pitchFamily="18" charset="0"/>
              </a:rPr>
              <a:t> (029371899)		Dr. Mahshid Fardadi</a:t>
            </a:r>
            <a:endParaRPr lang="en-US" sz="1800" dirty="0">
              <a:effectLst/>
              <a:latin typeface="+mj-lt"/>
              <a:ea typeface="Calibri" panose="020F0502020204030204" pitchFamily="34" charset="0"/>
              <a:cs typeface="Times New Roman" panose="02020603050405020304" pitchFamily="18" charset="0"/>
            </a:endParaRPr>
          </a:p>
          <a:p>
            <a:pPr marL="342900" marR="0" lvl="0" indent="-342900" algn="l">
              <a:lnSpc>
                <a:spcPct val="115000"/>
              </a:lnSpc>
              <a:spcBef>
                <a:spcPts val="0"/>
              </a:spcBef>
              <a:spcAft>
                <a:spcPts val="0"/>
              </a:spcAft>
              <a:buFont typeface="Symbol" panose="05050102010706020507" pitchFamily="18" charset="2"/>
              <a:buChar char=""/>
              <a:tabLst>
                <a:tab pos="285750" algn="l"/>
              </a:tabLst>
            </a:pPr>
            <a:r>
              <a:rPr lang="en-US" sz="1800" dirty="0">
                <a:effectLst/>
                <a:latin typeface="+mj-lt"/>
                <a:ea typeface="Times New Roman" panose="02020603050405020304" pitchFamily="18" charset="0"/>
                <a:cs typeface="Times New Roman" panose="02020603050405020304" pitchFamily="18" charset="0"/>
              </a:rPr>
              <a:t>Aparna </a:t>
            </a:r>
            <a:r>
              <a:rPr lang="en-US" sz="1800" dirty="0" err="1">
                <a:effectLst/>
                <a:latin typeface="+mj-lt"/>
                <a:ea typeface="Times New Roman" panose="02020603050405020304" pitchFamily="18" charset="0"/>
                <a:cs typeface="Times New Roman" panose="02020603050405020304" pitchFamily="18" charset="0"/>
              </a:rPr>
              <a:t>Popade</a:t>
            </a:r>
            <a:r>
              <a:rPr lang="en-US" sz="1800" dirty="0">
                <a:effectLst/>
                <a:latin typeface="+mj-lt"/>
                <a:ea typeface="Times New Roman" panose="02020603050405020304" pitchFamily="18" charset="0"/>
                <a:cs typeface="Times New Roman" panose="02020603050405020304" pitchFamily="18" charset="0"/>
              </a:rPr>
              <a:t> (026735460)</a:t>
            </a:r>
            <a:endParaRPr lang="en-US" sz="1800" dirty="0">
              <a:effectLst/>
              <a:latin typeface="+mj-lt"/>
              <a:ea typeface="Calibri" panose="020F0502020204030204" pitchFamily="34" charset="0"/>
              <a:cs typeface="Times New Roman" panose="02020603050405020304" pitchFamily="18" charset="0"/>
            </a:endParaRPr>
          </a:p>
          <a:p>
            <a:pPr marL="342900" marR="0" lvl="0" indent="-342900" algn="l">
              <a:lnSpc>
                <a:spcPct val="115000"/>
              </a:lnSpc>
              <a:spcBef>
                <a:spcPts val="0"/>
              </a:spcBef>
              <a:spcAft>
                <a:spcPts val="0"/>
              </a:spcAft>
              <a:buFont typeface="Symbol" panose="05050102010706020507" pitchFamily="18" charset="2"/>
              <a:buChar char=""/>
              <a:tabLst>
                <a:tab pos="285750" algn="l"/>
              </a:tabLst>
            </a:pPr>
            <a:r>
              <a:rPr lang="en-US" sz="1800" dirty="0">
                <a:effectLst/>
                <a:latin typeface="+mj-lt"/>
                <a:ea typeface="Times New Roman" panose="02020603050405020304" pitchFamily="18" charset="0"/>
                <a:cs typeface="Times New Roman" panose="02020603050405020304" pitchFamily="18" charset="0"/>
              </a:rPr>
              <a:t>Sarthak Jariwala (029341388)</a:t>
            </a:r>
            <a:endParaRPr lang="en-US" sz="1800" dirty="0">
              <a:effectLst/>
              <a:latin typeface="+mj-lt"/>
              <a:ea typeface="Calibri" panose="020F0502020204030204" pitchFamily="34" charset="0"/>
              <a:cs typeface="Times New Roman" panose="02020603050405020304" pitchFamily="18" charset="0"/>
            </a:endParaRPr>
          </a:p>
          <a:p>
            <a:pPr marL="342900" marR="0" lvl="0" indent="-342900" algn="l">
              <a:lnSpc>
                <a:spcPct val="115000"/>
              </a:lnSpc>
              <a:spcBef>
                <a:spcPts val="0"/>
              </a:spcBef>
              <a:spcAft>
                <a:spcPts val="0"/>
              </a:spcAft>
              <a:buFont typeface="Symbol" panose="05050102010706020507" pitchFamily="18" charset="2"/>
              <a:buChar char=""/>
              <a:tabLst>
                <a:tab pos="285750" algn="l"/>
              </a:tabLst>
            </a:pPr>
            <a:r>
              <a:rPr lang="en-US" sz="1800" dirty="0">
                <a:effectLst/>
                <a:latin typeface="+mj-lt"/>
                <a:ea typeface="Times New Roman" panose="02020603050405020304" pitchFamily="18" charset="0"/>
                <a:cs typeface="Times New Roman" panose="02020603050405020304" pitchFamily="18" charset="0"/>
              </a:rPr>
              <a:t>Shruthi </a:t>
            </a:r>
            <a:r>
              <a:rPr lang="en-US" sz="1800" dirty="0" err="1">
                <a:effectLst/>
                <a:latin typeface="+mj-lt"/>
                <a:ea typeface="Times New Roman" panose="02020603050405020304" pitchFamily="18" charset="0"/>
                <a:cs typeface="Times New Roman" panose="02020603050405020304" pitchFamily="18" charset="0"/>
              </a:rPr>
              <a:t>Venkatchalam</a:t>
            </a:r>
            <a:r>
              <a:rPr lang="en-US" sz="1800" dirty="0">
                <a:effectLst/>
                <a:latin typeface="+mj-lt"/>
                <a:ea typeface="Times New Roman" panose="02020603050405020304" pitchFamily="18" charset="0"/>
                <a:cs typeface="Times New Roman" panose="02020603050405020304" pitchFamily="18" charset="0"/>
              </a:rPr>
              <a:t> (029395663)</a:t>
            </a:r>
            <a:endParaRPr lang="en-US" sz="1800" dirty="0">
              <a:effectLst/>
              <a:latin typeface="+mj-lt"/>
              <a:ea typeface="Calibri" panose="020F0502020204030204" pitchFamily="34" charset="0"/>
              <a:cs typeface="Times New Roman" panose="02020603050405020304" pitchFamily="18" charset="0"/>
            </a:endParaRPr>
          </a:p>
          <a:p>
            <a:pPr marL="342900" marR="0" lvl="0" indent="-342900" algn="l">
              <a:lnSpc>
                <a:spcPct val="115000"/>
              </a:lnSpc>
              <a:spcBef>
                <a:spcPts val="0"/>
              </a:spcBef>
              <a:spcAft>
                <a:spcPts val="0"/>
              </a:spcAft>
              <a:buFont typeface="Symbol" panose="05050102010706020507" pitchFamily="18" charset="2"/>
              <a:buChar char=""/>
              <a:tabLst>
                <a:tab pos="285750" algn="l"/>
              </a:tabLst>
            </a:pPr>
            <a:r>
              <a:rPr lang="en-US" sz="1800" dirty="0">
                <a:effectLst/>
                <a:latin typeface="+mj-lt"/>
                <a:ea typeface="Times New Roman" panose="02020603050405020304" pitchFamily="18" charset="0"/>
                <a:cs typeface="Times New Roman" panose="02020603050405020304" pitchFamily="18" charset="0"/>
              </a:rPr>
              <a:t>Devansh Goel (029362552)</a:t>
            </a:r>
            <a:endParaRPr lang="en-US" sz="1800" dirty="0">
              <a:effectLst/>
              <a:latin typeface="+mj-lt"/>
              <a:ea typeface="Calibri" panose="020F0502020204030204" pitchFamily="34" charset="0"/>
              <a:cs typeface="Times New Roman" panose="02020603050405020304" pitchFamily="18" charset="0"/>
            </a:endParaRPr>
          </a:p>
          <a:p>
            <a:pPr algn="l" fontAlgn="base"/>
            <a:endParaRPr lang="en-US" sz="1200" b="1" i="1" dirty="0">
              <a:cs typeface="Calibri"/>
            </a:endParaRPr>
          </a:p>
        </p:txBody>
      </p:sp>
      <p:sp>
        <p:nvSpPr>
          <p:cNvPr id="44" name="Rectangle 1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772148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CAC492-1EEA-A714-C085-643E675E2657}"/>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cs typeface="Calibri Light"/>
              </a:rPr>
              <a:t>Sprint 03: Dataset 2 – Task C</a:t>
            </a:r>
            <a:endParaRPr lang="en-US" sz="4000" dirty="0">
              <a:solidFill>
                <a:srgbClr val="FFFFFF"/>
              </a:solidFill>
            </a:endParaRPr>
          </a:p>
        </p:txBody>
      </p:sp>
      <p:pic>
        <p:nvPicPr>
          <p:cNvPr id="6" name="Picture 5" descr="Chart, bar chart&#10;&#10;Description automatically generated">
            <a:extLst>
              <a:ext uri="{FF2B5EF4-FFF2-40B4-BE49-F238E27FC236}">
                <a16:creationId xmlns:a16="http://schemas.microsoft.com/office/drawing/2014/main" id="{0A4C6C60-5509-B2BF-6CF0-3FC36DD985BC}"/>
              </a:ext>
            </a:extLst>
          </p:cNvPr>
          <p:cNvPicPr>
            <a:picLocks noChangeAspect="1"/>
          </p:cNvPicPr>
          <p:nvPr/>
        </p:nvPicPr>
        <p:blipFill>
          <a:blip r:embed="rId2"/>
          <a:stretch>
            <a:fillRect/>
          </a:stretch>
        </p:blipFill>
        <p:spPr>
          <a:xfrm>
            <a:off x="-4" y="1622745"/>
            <a:ext cx="4791187" cy="1718360"/>
          </a:xfrm>
          <a:prstGeom prst="rect">
            <a:avLst/>
          </a:prstGeom>
          <a:ln>
            <a:solidFill>
              <a:schemeClr val="bg1"/>
            </a:solidFill>
          </a:ln>
        </p:spPr>
      </p:pic>
      <p:sp>
        <p:nvSpPr>
          <p:cNvPr id="7" name="Rectangle 6">
            <a:extLst>
              <a:ext uri="{FF2B5EF4-FFF2-40B4-BE49-F238E27FC236}">
                <a16:creationId xmlns:a16="http://schemas.microsoft.com/office/drawing/2014/main" id="{A71BD79C-E9F4-95C8-6F94-A41B0AD8C97A}"/>
              </a:ext>
            </a:extLst>
          </p:cNvPr>
          <p:cNvSpPr/>
          <p:nvPr/>
        </p:nvSpPr>
        <p:spPr>
          <a:xfrm>
            <a:off x="5398134" y="2246493"/>
            <a:ext cx="6262734" cy="42548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1400" dirty="0">
                <a:solidFill>
                  <a:srgbClr val="000000"/>
                </a:solidFill>
                <a:effectLst/>
                <a:latin typeface="+mj-lt"/>
                <a:ea typeface="Times New Roman" panose="02020603050405020304" pitchFamily="18" charset="0"/>
              </a:rPr>
              <a:t>Bar graph of the sales of stores in each state</a:t>
            </a:r>
          </a:p>
          <a:p>
            <a:endParaRPr lang="en-US" sz="1400" dirty="0">
              <a:solidFill>
                <a:srgbClr val="000000"/>
              </a:solidFill>
              <a:latin typeface="+mj-lt"/>
            </a:endParaRPr>
          </a:p>
          <a:p>
            <a:r>
              <a:rPr lang="en-US" sz="1400" i="1" dirty="0">
                <a:solidFill>
                  <a:srgbClr val="000000"/>
                </a:solidFill>
                <a:effectLst/>
                <a:latin typeface="+mj-lt"/>
                <a:ea typeface="Times New Roman" panose="02020603050405020304" pitchFamily="18" charset="0"/>
                <a:cs typeface="Times New Roman" panose="02020603050405020304" pitchFamily="18" charset="0"/>
              </a:rPr>
              <a:t>As we can see that CA_3 has the highest sales among all other stores whereas CA_4 is the lowest in terms of sales.</a:t>
            </a:r>
            <a:endParaRPr lang="en-US" sz="1400" dirty="0">
              <a:effectLst/>
              <a:latin typeface="+mj-lt"/>
              <a:ea typeface="Calibri" panose="020F0502020204030204" pitchFamily="34" charset="0"/>
              <a:cs typeface="Times New Roman" panose="02020603050405020304" pitchFamily="18" charset="0"/>
            </a:endParaRPr>
          </a:p>
        </p:txBody>
      </p:sp>
      <p:pic>
        <p:nvPicPr>
          <p:cNvPr id="9" name="Picture 8" descr="Chart, bar chart&#10;&#10;Description automatically generated">
            <a:extLst>
              <a:ext uri="{FF2B5EF4-FFF2-40B4-BE49-F238E27FC236}">
                <a16:creationId xmlns:a16="http://schemas.microsoft.com/office/drawing/2014/main" id="{A337DE2B-EC39-E5EA-968E-DB9053809D08}"/>
              </a:ext>
            </a:extLst>
          </p:cNvPr>
          <p:cNvPicPr>
            <a:picLocks noChangeAspect="1"/>
          </p:cNvPicPr>
          <p:nvPr/>
        </p:nvPicPr>
        <p:blipFill>
          <a:blip r:embed="rId3"/>
          <a:stretch>
            <a:fillRect/>
          </a:stretch>
        </p:blipFill>
        <p:spPr>
          <a:xfrm>
            <a:off x="0" y="3334416"/>
            <a:ext cx="4774856" cy="1704358"/>
          </a:xfrm>
          <a:prstGeom prst="rect">
            <a:avLst/>
          </a:prstGeom>
          <a:ln>
            <a:solidFill>
              <a:schemeClr val="bg1"/>
            </a:solidFill>
          </a:ln>
        </p:spPr>
      </p:pic>
      <p:pic>
        <p:nvPicPr>
          <p:cNvPr id="11" name="Picture 10" descr="Chart, bar chart&#10;&#10;Description automatically generated">
            <a:extLst>
              <a:ext uri="{FF2B5EF4-FFF2-40B4-BE49-F238E27FC236}">
                <a16:creationId xmlns:a16="http://schemas.microsoft.com/office/drawing/2014/main" id="{8F932345-9399-04B7-E4CE-17311FC91C4E}"/>
              </a:ext>
            </a:extLst>
          </p:cNvPr>
          <p:cNvPicPr>
            <a:picLocks noChangeAspect="1"/>
          </p:cNvPicPr>
          <p:nvPr/>
        </p:nvPicPr>
        <p:blipFill>
          <a:blip r:embed="rId4"/>
          <a:stretch>
            <a:fillRect/>
          </a:stretch>
        </p:blipFill>
        <p:spPr>
          <a:xfrm>
            <a:off x="-3" y="5029142"/>
            <a:ext cx="5011147" cy="1838491"/>
          </a:xfrm>
          <a:prstGeom prst="rect">
            <a:avLst/>
          </a:prstGeom>
          <a:ln>
            <a:solidFill>
              <a:schemeClr val="bg1"/>
            </a:solidFill>
          </a:ln>
        </p:spPr>
      </p:pic>
      <p:sp>
        <p:nvSpPr>
          <p:cNvPr id="13" name="Rectangle 12">
            <a:extLst>
              <a:ext uri="{FF2B5EF4-FFF2-40B4-BE49-F238E27FC236}">
                <a16:creationId xmlns:a16="http://schemas.microsoft.com/office/drawing/2014/main" id="{DCD3A9F4-90B7-5B11-3326-99504C129F86}"/>
              </a:ext>
            </a:extLst>
          </p:cNvPr>
          <p:cNvSpPr/>
          <p:nvPr/>
        </p:nvSpPr>
        <p:spPr>
          <a:xfrm>
            <a:off x="5398134" y="3976626"/>
            <a:ext cx="6361048" cy="41577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1400" dirty="0">
                <a:solidFill>
                  <a:srgbClr val="000000"/>
                </a:solidFill>
                <a:effectLst/>
                <a:latin typeface="+mj-lt"/>
                <a:ea typeface="Times New Roman" panose="02020603050405020304" pitchFamily="18" charset="0"/>
              </a:rPr>
              <a:t>Bar graph of sales by category (Hobbies, Households, Foods)</a:t>
            </a:r>
          </a:p>
          <a:p>
            <a:endParaRPr lang="en-US" sz="1400" i="1" dirty="0">
              <a:solidFill>
                <a:srgbClr val="000000"/>
              </a:solidFill>
              <a:latin typeface="+mj-lt"/>
              <a:ea typeface="Times New Roman" panose="02020603050405020304" pitchFamily="18" charset="0"/>
            </a:endParaRPr>
          </a:p>
          <a:p>
            <a:r>
              <a:rPr lang="en-US" sz="1400" i="1" dirty="0">
                <a:solidFill>
                  <a:srgbClr val="000000"/>
                </a:solidFill>
                <a:effectLst/>
                <a:latin typeface="+mj-lt"/>
                <a:ea typeface="Times New Roman" panose="02020603050405020304" pitchFamily="18" charset="0"/>
              </a:rPr>
              <a:t>It is very evident from the graph above that Food items are the highest selling products. However, Hobbies related products are the lowest with respect to selling</a:t>
            </a:r>
          </a:p>
        </p:txBody>
      </p:sp>
      <p:sp>
        <p:nvSpPr>
          <p:cNvPr id="15" name="Rectangle 14">
            <a:extLst>
              <a:ext uri="{FF2B5EF4-FFF2-40B4-BE49-F238E27FC236}">
                <a16:creationId xmlns:a16="http://schemas.microsoft.com/office/drawing/2014/main" id="{D4829641-6BDD-1E8B-54FD-EB4837A1FF8F}"/>
              </a:ext>
            </a:extLst>
          </p:cNvPr>
          <p:cNvSpPr/>
          <p:nvPr/>
        </p:nvSpPr>
        <p:spPr>
          <a:xfrm>
            <a:off x="5398134" y="5697051"/>
            <a:ext cx="6262734" cy="41577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1400" dirty="0">
                <a:solidFill>
                  <a:srgbClr val="000000"/>
                </a:solidFill>
                <a:effectLst/>
                <a:latin typeface="+mj-lt"/>
                <a:ea typeface="Times New Roman" panose="02020603050405020304" pitchFamily="18" charset="0"/>
              </a:rPr>
              <a:t>Bar graph of the Sales divided based on product category in each state</a:t>
            </a:r>
          </a:p>
          <a:p>
            <a:endParaRPr lang="en-US" sz="1400" dirty="0">
              <a:solidFill>
                <a:srgbClr val="000000"/>
              </a:solidFill>
              <a:latin typeface="+mj-lt"/>
            </a:endParaRPr>
          </a:p>
          <a:p>
            <a:r>
              <a:rPr lang="en-US" sz="1400" i="1" dirty="0">
                <a:solidFill>
                  <a:srgbClr val="000000"/>
                </a:solidFill>
                <a:effectLst/>
                <a:latin typeface="+mj-lt"/>
                <a:ea typeface="Times New Roman" panose="02020603050405020304" pitchFamily="18" charset="0"/>
              </a:rPr>
              <a:t>Overall, food items are sold more than anything else across all the three states.</a:t>
            </a:r>
            <a:endParaRPr lang="en-US" sz="1400" dirty="0">
              <a:latin typeface="+mj-lt"/>
            </a:endParaRPr>
          </a:p>
        </p:txBody>
      </p:sp>
    </p:spTree>
    <p:extLst>
      <p:ext uri="{BB962C8B-B14F-4D97-AF65-F5344CB8AC3E}">
        <p14:creationId xmlns:p14="http://schemas.microsoft.com/office/powerpoint/2010/main" val="11385044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CAC492-1EEA-A714-C085-643E675E2657}"/>
              </a:ext>
            </a:extLst>
          </p:cNvPr>
          <p:cNvSpPr>
            <a:spLocks noGrp="1"/>
          </p:cNvSpPr>
          <p:nvPr>
            <p:ph type="title"/>
          </p:nvPr>
        </p:nvSpPr>
        <p:spPr>
          <a:xfrm>
            <a:off x="1371599" y="294538"/>
            <a:ext cx="9895951" cy="1033669"/>
          </a:xfrm>
        </p:spPr>
        <p:txBody>
          <a:bodyPr>
            <a:normAutofit/>
          </a:bodyPr>
          <a:lstStyle/>
          <a:p>
            <a:r>
              <a:rPr lang="en-US" sz="4000">
                <a:solidFill>
                  <a:srgbClr val="FFFFFF"/>
                </a:solidFill>
                <a:cs typeface="Calibri Light"/>
              </a:rPr>
              <a:t>Sprint 03: Dataset 2</a:t>
            </a:r>
            <a:endParaRPr lang="en-US" sz="4000">
              <a:solidFill>
                <a:srgbClr val="FFFFFF"/>
              </a:solidFill>
            </a:endParaRPr>
          </a:p>
        </p:txBody>
      </p:sp>
      <p:pic>
        <p:nvPicPr>
          <p:cNvPr id="11" name="Picture 10" descr="Chart, bar chart&#10;&#10;Description automatically generated">
            <a:extLst>
              <a:ext uri="{FF2B5EF4-FFF2-40B4-BE49-F238E27FC236}">
                <a16:creationId xmlns:a16="http://schemas.microsoft.com/office/drawing/2014/main" id="{EAEEB7F8-90AA-D2FA-800E-0A31A30383B6}"/>
              </a:ext>
            </a:extLst>
          </p:cNvPr>
          <p:cNvPicPr>
            <a:picLocks noChangeAspect="1"/>
          </p:cNvPicPr>
          <p:nvPr/>
        </p:nvPicPr>
        <p:blipFill>
          <a:blip r:embed="rId2"/>
          <a:stretch>
            <a:fillRect/>
          </a:stretch>
        </p:blipFill>
        <p:spPr>
          <a:xfrm>
            <a:off x="0" y="1598202"/>
            <a:ext cx="4930219" cy="1807220"/>
          </a:xfrm>
          <a:prstGeom prst="rect">
            <a:avLst/>
          </a:prstGeom>
          <a:ln>
            <a:solidFill>
              <a:schemeClr val="bg1"/>
            </a:solidFill>
          </a:ln>
        </p:spPr>
      </p:pic>
      <p:pic>
        <p:nvPicPr>
          <p:cNvPr id="13" name="Picture 12" descr="Chart, bar chart&#10;&#10;Description automatically generated">
            <a:extLst>
              <a:ext uri="{FF2B5EF4-FFF2-40B4-BE49-F238E27FC236}">
                <a16:creationId xmlns:a16="http://schemas.microsoft.com/office/drawing/2014/main" id="{E4496444-DC31-E031-E8E9-A70C1DF9525D}"/>
              </a:ext>
            </a:extLst>
          </p:cNvPr>
          <p:cNvPicPr>
            <a:picLocks noChangeAspect="1"/>
          </p:cNvPicPr>
          <p:nvPr/>
        </p:nvPicPr>
        <p:blipFill>
          <a:blip r:embed="rId3"/>
          <a:stretch>
            <a:fillRect/>
          </a:stretch>
        </p:blipFill>
        <p:spPr>
          <a:xfrm>
            <a:off x="-3" y="3405421"/>
            <a:ext cx="4826926" cy="1722944"/>
          </a:xfrm>
          <a:prstGeom prst="rect">
            <a:avLst/>
          </a:prstGeom>
          <a:ln>
            <a:solidFill>
              <a:schemeClr val="bg1"/>
            </a:solidFill>
          </a:ln>
        </p:spPr>
      </p:pic>
      <p:pic>
        <p:nvPicPr>
          <p:cNvPr id="15" name="Picture 14" descr="Chart, bar chart, treemap chart&#10;&#10;Description automatically generated">
            <a:extLst>
              <a:ext uri="{FF2B5EF4-FFF2-40B4-BE49-F238E27FC236}">
                <a16:creationId xmlns:a16="http://schemas.microsoft.com/office/drawing/2014/main" id="{BF3C41B7-9520-10BA-5F29-9922BDE14234}"/>
              </a:ext>
            </a:extLst>
          </p:cNvPr>
          <p:cNvPicPr>
            <a:picLocks noChangeAspect="1"/>
          </p:cNvPicPr>
          <p:nvPr/>
        </p:nvPicPr>
        <p:blipFill>
          <a:blip r:embed="rId4"/>
          <a:stretch>
            <a:fillRect/>
          </a:stretch>
        </p:blipFill>
        <p:spPr>
          <a:xfrm>
            <a:off x="-3" y="5135056"/>
            <a:ext cx="4930222" cy="1722944"/>
          </a:xfrm>
          <a:prstGeom prst="rect">
            <a:avLst/>
          </a:prstGeom>
          <a:ln>
            <a:solidFill>
              <a:schemeClr val="bg1"/>
            </a:solidFill>
          </a:ln>
        </p:spPr>
      </p:pic>
      <p:sp>
        <p:nvSpPr>
          <p:cNvPr id="17" name="Rectangle 16">
            <a:extLst>
              <a:ext uri="{FF2B5EF4-FFF2-40B4-BE49-F238E27FC236}">
                <a16:creationId xmlns:a16="http://schemas.microsoft.com/office/drawing/2014/main" id="{99A4DF41-B4C9-4864-9C3B-4AB2A565D445}"/>
              </a:ext>
            </a:extLst>
          </p:cNvPr>
          <p:cNvSpPr/>
          <p:nvPr/>
        </p:nvSpPr>
        <p:spPr>
          <a:xfrm>
            <a:off x="5382705" y="2494734"/>
            <a:ext cx="6259398" cy="34879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r>
              <a:rPr lang="en-US" sz="1400" dirty="0">
                <a:solidFill>
                  <a:srgbClr val="000000"/>
                </a:solidFill>
                <a:effectLst/>
                <a:latin typeface="+mj-lt"/>
                <a:ea typeface="Times New Roman" panose="02020603050405020304" pitchFamily="18" charset="0"/>
              </a:rPr>
              <a:t>Bar graph of the sales of the stores by the weekdays.</a:t>
            </a:r>
          </a:p>
          <a:p>
            <a:endParaRPr lang="en-US" sz="1400" dirty="0">
              <a:solidFill>
                <a:srgbClr val="000000"/>
              </a:solidFill>
              <a:latin typeface="+mj-lt"/>
            </a:endParaRPr>
          </a:p>
          <a:p>
            <a:r>
              <a:rPr lang="en-US" sz="1400" i="1" dirty="0">
                <a:solidFill>
                  <a:srgbClr val="000000"/>
                </a:solidFill>
                <a:effectLst/>
                <a:latin typeface="+mj-lt"/>
                <a:ea typeface="Times New Roman" panose="02020603050405020304" pitchFamily="18" charset="0"/>
                <a:cs typeface="Times New Roman" panose="02020603050405020304" pitchFamily="18" charset="0"/>
              </a:rPr>
              <a:t>It’s clear from the graph above that Fridays, Saturdays and Sundays have sales when compared to other days of the week.</a:t>
            </a:r>
            <a:endParaRPr lang="en-US" sz="1400" dirty="0">
              <a:effectLst/>
              <a:latin typeface="+mj-lt"/>
              <a:ea typeface="Calibri" panose="020F0502020204030204" pitchFamily="34" charset="0"/>
              <a:cs typeface="Times New Roman" panose="02020603050405020304" pitchFamily="18" charset="0"/>
            </a:endParaRPr>
          </a:p>
        </p:txBody>
      </p:sp>
      <p:sp>
        <p:nvSpPr>
          <p:cNvPr id="18" name="Rectangle 17">
            <a:extLst>
              <a:ext uri="{FF2B5EF4-FFF2-40B4-BE49-F238E27FC236}">
                <a16:creationId xmlns:a16="http://schemas.microsoft.com/office/drawing/2014/main" id="{D87C176C-FCF1-3643-C1BC-E95DEC600B08}"/>
              </a:ext>
            </a:extLst>
          </p:cNvPr>
          <p:cNvSpPr/>
          <p:nvPr/>
        </p:nvSpPr>
        <p:spPr>
          <a:xfrm>
            <a:off x="5382705" y="4092497"/>
            <a:ext cx="5890415" cy="34879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r>
              <a:rPr lang="en-US" sz="1400" dirty="0">
                <a:solidFill>
                  <a:srgbClr val="000000"/>
                </a:solidFill>
                <a:effectLst/>
                <a:latin typeface="+mj-lt"/>
                <a:ea typeface="Times New Roman" panose="02020603050405020304" pitchFamily="18" charset="0"/>
              </a:rPr>
              <a:t>Bar graph based on the categories of the event types</a:t>
            </a:r>
          </a:p>
          <a:p>
            <a:endParaRPr lang="en-US" sz="1400" dirty="0">
              <a:solidFill>
                <a:srgbClr val="000000"/>
              </a:solidFill>
              <a:latin typeface="+mj-lt"/>
            </a:endParaRPr>
          </a:p>
          <a:p>
            <a:r>
              <a:rPr lang="en-US" sz="1400" i="1" dirty="0">
                <a:solidFill>
                  <a:srgbClr val="000000"/>
                </a:solidFill>
                <a:effectLst/>
                <a:latin typeface="+mj-lt"/>
                <a:ea typeface="Times New Roman" panose="02020603050405020304" pitchFamily="18" charset="0"/>
              </a:rPr>
              <a:t>We can see that the sales are less on national holidays.</a:t>
            </a:r>
            <a:endParaRPr lang="en-US" sz="1400" dirty="0">
              <a:latin typeface="+mj-lt"/>
            </a:endParaRPr>
          </a:p>
        </p:txBody>
      </p:sp>
      <p:sp>
        <p:nvSpPr>
          <p:cNvPr id="19" name="Rectangle 18">
            <a:extLst>
              <a:ext uri="{FF2B5EF4-FFF2-40B4-BE49-F238E27FC236}">
                <a16:creationId xmlns:a16="http://schemas.microsoft.com/office/drawing/2014/main" id="{DCD6D07B-B8AF-15E1-0171-8659F45FCA9B}"/>
              </a:ext>
            </a:extLst>
          </p:cNvPr>
          <p:cNvSpPr/>
          <p:nvPr/>
        </p:nvSpPr>
        <p:spPr>
          <a:xfrm>
            <a:off x="5382706" y="5822132"/>
            <a:ext cx="6048554" cy="34879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r>
              <a:rPr lang="en-US" sz="1400" dirty="0">
                <a:solidFill>
                  <a:srgbClr val="000000"/>
                </a:solidFill>
                <a:effectLst/>
                <a:latin typeface="+mj-lt"/>
                <a:ea typeface="Times New Roman" panose="02020603050405020304" pitchFamily="18" charset="0"/>
              </a:rPr>
              <a:t>Bar graph based on the categories of the event types</a:t>
            </a:r>
          </a:p>
          <a:p>
            <a:endParaRPr lang="en-US" sz="1400" i="1" dirty="0">
              <a:solidFill>
                <a:srgbClr val="000000"/>
              </a:solidFill>
              <a:latin typeface="+mj-lt"/>
            </a:endParaRPr>
          </a:p>
          <a:p>
            <a:r>
              <a:rPr lang="en-US" sz="1400" i="1" dirty="0">
                <a:latin typeface="+mj-lt"/>
              </a:rPr>
              <a:t>religious events affect the sales of products.</a:t>
            </a:r>
          </a:p>
        </p:txBody>
      </p:sp>
    </p:spTree>
    <p:extLst>
      <p:ext uri="{BB962C8B-B14F-4D97-AF65-F5344CB8AC3E}">
        <p14:creationId xmlns:p14="http://schemas.microsoft.com/office/powerpoint/2010/main" val="1189372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CAC492-1EEA-A714-C085-643E675E2657}"/>
              </a:ext>
            </a:extLst>
          </p:cNvPr>
          <p:cNvSpPr>
            <a:spLocks noGrp="1"/>
          </p:cNvSpPr>
          <p:nvPr>
            <p:ph type="title"/>
          </p:nvPr>
        </p:nvSpPr>
        <p:spPr>
          <a:xfrm>
            <a:off x="1371599" y="294538"/>
            <a:ext cx="9895951" cy="1033669"/>
          </a:xfrm>
        </p:spPr>
        <p:txBody>
          <a:bodyPr>
            <a:normAutofit/>
          </a:bodyPr>
          <a:lstStyle/>
          <a:p>
            <a:r>
              <a:rPr lang="en-US" sz="4000">
                <a:solidFill>
                  <a:srgbClr val="FFFFFF"/>
                </a:solidFill>
                <a:cs typeface="Calibri Light"/>
              </a:rPr>
              <a:t>Sprint 03: Dataset 2</a:t>
            </a:r>
            <a:endParaRPr lang="en-US" sz="4000">
              <a:solidFill>
                <a:srgbClr val="FFFFFF"/>
              </a:solidFill>
            </a:endParaRPr>
          </a:p>
        </p:txBody>
      </p:sp>
      <p:pic>
        <p:nvPicPr>
          <p:cNvPr id="6" name="Picture 5" descr="Chart&#10;&#10;Description automatically generated">
            <a:extLst>
              <a:ext uri="{FF2B5EF4-FFF2-40B4-BE49-F238E27FC236}">
                <a16:creationId xmlns:a16="http://schemas.microsoft.com/office/drawing/2014/main" id="{BA61BE76-EA7D-9898-B776-695611EF96E7}"/>
              </a:ext>
            </a:extLst>
          </p:cNvPr>
          <p:cNvPicPr>
            <a:picLocks noChangeAspect="1"/>
          </p:cNvPicPr>
          <p:nvPr/>
        </p:nvPicPr>
        <p:blipFill>
          <a:blip r:embed="rId2"/>
          <a:stretch>
            <a:fillRect/>
          </a:stretch>
        </p:blipFill>
        <p:spPr>
          <a:xfrm>
            <a:off x="0" y="3007425"/>
            <a:ext cx="6249975" cy="2196172"/>
          </a:xfrm>
          <a:prstGeom prst="rect">
            <a:avLst/>
          </a:prstGeom>
          <a:ln>
            <a:solidFill>
              <a:schemeClr val="bg1"/>
            </a:solidFill>
          </a:ln>
        </p:spPr>
      </p:pic>
      <p:sp>
        <p:nvSpPr>
          <p:cNvPr id="9" name="Rectangle 8">
            <a:extLst>
              <a:ext uri="{FF2B5EF4-FFF2-40B4-BE49-F238E27FC236}">
                <a16:creationId xmlns:a16="http://schemas.microsoft.com/office/drawing/2014/main" id="{3DD95F68-10C3-7941-531C-DA5BC2A9BEEB}"/>
              </a:ext>
            </a:extLst>
          </p:cNvPr>
          <p:cNvSpPr/>
          <p:nvPr/>
        </p:nvSpPr>
        <p:spPr>
          <a:xfrm>
            <a:off x="6394517" y="3742441"/>
            <a:ext cx="5511537" cy="70701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r>
              <a:rPr lang="en-US" sz="1400" dirty="0">
                <a:solidFill>
                  <a:srgbClr val="000000"/>
                </a:solidFill>
                <a:effectLst/>
                <a:latin typeface="+mj-lt"/>
                <a:ea typeface="Times New Roman" panose="02020603050405020304" pitchFamily="18" charset="0"/>
              </a:rPr>
              <a:t>Bar graph representing the effects of the snap or no snap days on sales</a:t>
            </a:r>
          </a:p>
          <a:p>
            <a:endParaRPr lang="en-US" sz="1400" dirty="0">
              <a:solidFill>
                <a:srgbClr val="000000"/>
              </a:solidFill>
              <a:latin typeface="+mj-lt"/>
            </a:endParaRPr>
          </a:p>
          <a:p>
            <a:r>
              <a:rPr lang="en-US" sz="1400" i="1" dirty="0">
                <a:solidFill>
                  <a:srgbClr val="000000"/>
                </a:solidFill>
                <a:effectLst/>
                <a:latin typeface="+mj-lt"/>
                <a:ea typeface="Times New Roman" panose="02020603050405020304" pitchFamily="18" charset="0"/>
                <a:cs typeface="Times New Roman" panose="02020603050405020304" pitchFamily="18" charset="0"/>
              </a:rPr>
              <a:t>Snap days have higher sales as compared to non-snap days across all the states.</a:t>
            </a:r>
            <a:endParaRPr lang="en-US" sz="14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68978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CAC492-1EEA-A714-C085-643E675E2657}"/>
              </a:ext>
            </a:extLst>
          </p:cNvPr>
          <p:cNvSpPr>
            <a:spLocks noGrp="1"/>
          </p:cNvSpPr>
          <p:nvPr>
            <p:ph type="title"/>
          </p:nvPr>
        </p:nvSpPr>
        <p:spPr>
          <a:xfrm>
            <a:off x="1371599" y="294538"/>
            <a:ext cx="9895951" cy="1033669"/>
          </a:xfrm>
        </p:spPr>
        <p:txBody>
          <a:bodyPr>
            <a:normAutofit/>
          </a:bodyPr>
          <a:lstStyle/>
          <a:p>
            <a:r>
              <a:rPr lang="en-US" sz="4000" dirty="0" err="1">
                <a:solidFill>
                  <a:srgbClr val="FFFFFF"/>
                </a:solidFill>
                <a:cs typeface="Calibri Light"/>
              </a:rPr>
              <a:t>Streamlit</a:t>
            </a:r>
            <a:r>
              <a:rPr lang="en-US" sz="4000" dirty="0">
                <a:solidFill>
                  <a:srgbClr val="FFFFFF"/>
                </a:solidFill>
                <a:cs typeface="Calibri Light"/>
              </a:rPr>
              <a:t> Deployment Demo:</a:t>
            </a:r>
            <a:endParaRPr lang="en-US" sz="4000" dirty="0">
              <a:solidFill>
                <a:srgbClr val="FFFFFF"/>
              </a:solidFill>
            </a:endParaRPr>
          </a:p>
        </p:txBody>
      </p:sp>
      <p:pic>
        <p:nvPicPr>
          <p:cNvPr id="7" name="App_Demo">
            <a:hlinkClick r:id="" action="ppaction://media"/>
            <a:extLst>
              <a:ext uri="{FF2B5EF4-FFF2-40B4-BE49-F238E27FC236}">
                <a16:creationId xmlns:a16="http://schemas.microsoft.com/office/drawing/2014/main" id="{7A4E4DBA-206D-6356-561D-DA5D1FF9068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Tree>
    <p:extLst>
      <p:ext uri="{BB962C8B-B14F-4D97-AF65-F5344CB8AC3E}">
        <p14:creationId xmlns:p14="http://schemas.microsoft.com/office/powerpoint/2010/main" val="25465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83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CAC492-1EEA-A714-C085-643E675E2657}"/>
              </a:ext>
            </a:extLst>
          </p:cNvPr>
          <p:cNvSpPr>
            <a:spLocks noGrp="1"/>
          </p:cNvSpPr>
          <p:nvPr>
            <p:ph type="title"/>
          </p:nvPr>
        </p:nvSpPr>
        <p:spPr>
          <a:xfrm>
            <a:off x="1371599" y="294538"/>
            <a:ext cx="9895951" cy="1033669"/>
          </a:xfrm>
        </p:spPr>
        <p:txBody>
          <a:bodyPr>
            <a:normAutofit/>
          </a:bodyPr>
          <a:lstStyle/>
          <a:p>
            <a:r>
              <a:rPr lang="en-US" sz="4000">
                <a:solidFill>
                  <a:srgbClr val="FFFFFF"/>
                </a:solidFill>
                <a:cs typeface="Calibri Light"/>
              </a:rPr>
              <a:t>Code Links:</a:t>
            </a:r>
            <a:endParaRPr lang="en-US" sz="4000">
              <a:solidFill>
                <a:srgbClr val="FFFFFF"/>
              </a:solidFill>
            </a:endParaRPr>
          </a:p>
        </p:txBody>
      </p:sp>
      <p:sp>
        <p:nvSpPr>
          <p:cNvPr id="3" name="Content Placeholder 2">
            <a:extLst>
              <a:ext uri="{FF2B5EF4-FFF2-40B4-BE49-F238E27FC236}">
                <a16:creationId xmlns:a16="http://schemas.microsoft.com/office/drawing/2014/main" id="{46BA86B6-EBFC-FE1D-2A80-C4A4E3418B88}"/>
              </a:ext>
            </a:extLst>
          </p:cNvPr>
          <p:cNvSpPr>
            <a:spLocks noGrp="1"/>
          </p:cNvSpPr>
          <p:nvPr>
            <p:ph idx="1"/>
          </p:nvPr>
        </p:nvSpPr>
        <p:spPr>
          <a:xfrm>
            <a:off x="318654" y="2233534"/>
            <a:ext cx="11540265" cy="3768021"/>
          </a:xfrm>
        </p:spPr>
        <p:txBody>
          <a:bodyPr anchor="ctr">
            <a:normAutofit/>
          </a:bodyPr>
          <a:lstStyle/>
          <a:p>
            <a:r>
              <a:rPr lang="en-US" sz="2400" b="1" dirty="0">
                <a:latin typeface="+mj-lt"/>
              </a:rPr>
              <a:t>Dataset 1:</a:t>
            </a:r>
          </a:p>
          <a:p>
            <a:pPr marL="0" indent="0">
              <a:buNone/>
            </a:pPr>
            <a:r>
              <a:rPr lang="en-US" sz="1800" i="1" dirty="0">
                <a:latin typeface="+mj-lt"/>
                <a:ea typeface="+mn-lt"/>
                <a:cs typeface="+mn-lt"/>
                <a:hlinkClick r:id="rId2"/>
              </a:rPr>
              <a:t>&lt;https://colab.research.google.com/drive/1paontoradBN5KuUtzlcBBbmquBtWpXcH?usp=sharing</a:t>
            </a:r>
            <a:r>
              <a:rPr lang="en-US" sz="1800" i="1" dirty="0">
                <a:latin typeface="+mj-lt"/>
                <a:ea typeface="+mn-lt"/>
                <a:cs typeface="+mn-lt"/>
              </a:rPr>
              <a:t>&gt; </a:t>
            </a:r>
          </a:p>
          <a:p>
            <a:pPr marL="0" indent="0">
              <a:buNone/>
            </a:pPr>
            <a:r>
              <a:rPr lang="en-US" sz="1800" dirty="0">
                <a:latin typeface="+mj-lt"/>
              </a:rPr>
              <a:t>(All Sprints included)</a:t>
            </a:r>
          </a:p>
          <a:p>
            <a:r>
              <a:rPr lang="en-US" sz="2400" b="1" dirty="0">
                <a:latin typeface="+mj-lt"/>
              </a:rPr>
              <a:t>Dataset 2:</a:t>
            </a:r>
          </a:p>
          <a:p>
            <a:pPr marL="342900" indent="-342900">
              <a:buFont typeface="+mj-lt"/>
              <a:buAutoNum type="arabicPeriod"/>
            </a:pPr>
            <a:r>
              <a:rPr lang="fr-FR" sz="1800" i="1" u="sng" dirty="0">
                <a:solidFill>
                  <a:srgbClr val="0563C1"/>
                </a:solidFill>
                <a:effectLst/>
                <a:latin typeface="+mj-lt"/>
                <a:ea typeface="Segoe UI" panose="020B0502040204020203" pitchFamily="34" charset="0"/>
                <a:cs typeface="Arial" panose="020B0604020202020204" pitchFamily="34" charset="0"/>
                <a:hlinkClick r:id="rId3"/>
              </a:rPr>
              <a:t>&lt;htt</a:t>
            </a:r>
            <a:r>
              <a:rPr lang="fr-FR" sz="1800" i="1" dirty="0">
                <a:latin typeface="+mj-lt"/>
                <a:ea typeface="+mn-lt"/>
                <a:cs typeface="+mn-lt"/>
                <a:hlinkClick r:id="rId3"/>
              </a:rPr>
              <a:t>ps://public.tableau.com/app/profile/sarthak.jariwala/viz/Group_06_1_Popade_2_Ramrakhyani_3_Goel_4_Jariwala_5_Venkatachalam/Final_Dashboard?publish=yes</a:t>
            </a:r>
            <a:r>
              <a:rPr lang="fr-FR" sz="1800" i="1" dirty="0">
                <a:latin typeface="+mj-lt"/>
                <a:ea typeface="+mn-lt"/>
                <a:cs typeface="+mn-lt"/>
              </a:rPr>
              <a:t>&gt; </a:t>
            </a:r>
            <a:r>
              <a:rPr lang="en-US" sz="1800" dirty="0">
                <a:latin typeface="+mj-lt"/>
              </a:rPr>
              <a:t>(Sprint 1 Tableau Link)</a:t>
            </a:r>
          </a:p>
          <a:p>
            <a:pPr marL="342900" indent="-342900">
              <a:buFont typeface="+mj-lt"/>
              <a:buAutoNum type="arabicPeriod"/>
            </a:pPr>
            <a:r>
              <a:rPr lang="en-US" sz="1800" i="1" dirty="0">
                <a:latin typeface="+mj-lt"/>
                <a:ea typeface="+mn-lt"/>
                <a:cs typeface="+mn-lt"/>
                <a:hlinkClick r:id="rId4"/>
              </a:rPr>
              <a:t>&lt;https://colab.research.google.com/drive/1VFrbGlotNN4AmAYxldNU2q-FCKogQsXQ?usp=sharing</a:t>
            </a:r>
            <a:r>
              <a:rPr lang="en-US" sz="1800" i="1" dirty="0">
                <a:latin typeface="+mj-lt"/>
                <a:ea typeface="+mn-lt"/>
                <a:cs typeface="+mn-lt"/>
              </a:rPr>
              <a:t>&gt; </a:t>
            </a:r>
            <a:r>
              <a:rPr lang="en-US" sz="1800" dirty="0">
                <a:latin typeface="+mj-lt"/>
              </a:rPr>
              <a:t>(Sprint 2)</a:t>
            </a:r>
          </a:p>
          <a:p>
            <a:pPr marL="342900" indent="-342900">
              <a:buFont typeface="+mj-lt"/>
              <a:buAutoNum type="arabicPeriod"/>
            </a:pPr>
            <a:r>
              <a:rPr lang="en-US" sz="1800" dirty="0">
                <a:latin typeface="+mj-lt"/>
                <a:hlinkClick r:id="rId5"/>
              </a:rPr>
              <a:t>&lt;https://colab.research.google.com/drive/1FBtcUZ-alpuoOqlx-1p5ss07VV6Yl3z8?usp=sharing</a:t>
            </a:r>
            <a:r>
              <a:rPr lang="en-US" sz="1800" dirty="0">
                <a:latin typeface="+mj-lt"/>
              </a:rPr>
              <a:t>&gt;  (Sprint 3)</a:t>
            </a:r>
          </a:p>
        </p:txBody>
      </p:sp>
    </p:spTree>
    <p:extLst>
      <p:ext uri="{BB962C8B-B14F-4D97-AF65-F5344CB8AC3E}">
        <p14:creationId xmlns:p14="http://schemas.microsoft.com/office/powerpoint/2010/main" val="1549019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CAC492-1EEA-A714-C085-643E675E2657}"/>
              </a:ext>
            </a:extLst>
          </p:cNvPr>
          <p:cNvSpPr>
            <a:spLocks noGrp="1"/>
          </p:cNvSpPr>
          <p:nvPr>
            <p:ph type="title"/>
          </p:nvPr>
        </p:nvSpPr>
        <p:spPr>
          <a:xfrm>
            <a:off x="1371599" y="294538"/>
            <a:ext cx="9895951" cy="1033669"/>
          </a:xfrm>
        </p:spPr>
        <p:txBody>
          <a:bodyPr>
            <a:normAutofit/>
          </a:bodyPr>
          <a:lstStyle/>
          <a:p>
            <a:r>
              <a:rPr lang="en-US" sz="4000">
                <a:solidFill>
                  <a:srgbClr val="FFFFFF"/>
                </a:solidFill>
                <a:cs typeface="Calibri Light"/>
              </a:rPr>
              <a:t>Conclusion:</a:t>
            </a:r>
            <a:endParaRPr lang="en-US" sz="4000">
              <a:solidFill>
                <a:srgbClr val="FFFFFF"/>
              </a:solidFill>
            </a:endParaRPr>
          </a:p>
        </p:txBody>
      </p:sp>
      <p:sp>
        <p:nvSpPr>
          <p:cNvPr id="3" name="Content Placeholder 2">
            <a:extLst>
              <a:ext uri="{FF2B5EF4-FFF2-40B4-BE49-F238E27FC236}">
                <a16:creationId xmlns:a16="http://schemas.microsoft.com/office/drawing/2014/main" id="{46BA86B6-EBFC-FE1D-2A80-C4A4E3418B88}"/>
              </a:ext>
            </a:extLst>
          </p:cNvPr>
          <p:cNvSpPr>
            <a:spLocks noGrp="1"/>
          </p:cNvSpPr>
          <p:nvPr>
            <p:ph idx="1"/>
          </p:nvPr>
        </p:nvSpPr>
        <p:spPr>
          <a:xfrm>
            <a:off x="282805" y="1885280"/>
            <a:ext cx="11642102" cy="4678182"/>
          </a:xfrm>
        </p:spPr>
        <p:txBody>
          <a:bodyPr anchor="ctr">
            <a:normAutofit/>
          </a:bodyPr>
          <a:lstStyle/>
          <a:p>
            <a:pPr>
              <a:buFont typeface="Courier New" panose="02070309020205020404" pitchFamily="49" charset="0"/>
              <a:buChar char="o"/>
            </a:pPr>
            <a:r>
              <a:rPr lang="en-US" sz="2000" b="1" dirty="0">
                <a:latin typeface="+mj-lt"/>
              </a:rPr>
              <a:t>Dataset 1:</a:t>
            </a:r>
          </a:p>
          <a:p>
            <a:pPr lvl="1">
              <a:buFont typeface="Courier New" panose="02070309020205020404" pitchFamily="49" charset="0"/>
              <a:buChar char="o"/>
            </a:pPr>
            <a:r>
              <a:rPr lang="en-US" sz="1800" b="1" dirty="0">
                <a:latin typeface="+mj-lt"/>
              </a:rPr>
              <a:t>Sprint 1: </a:t>
            </a:r>
            <a:r>
              <a:rPr lang="en-US" sz="1800" dirty="0">
                <a:latin typeface="+mj-lt"/>
              </a:rPr>
              <a:t>There are high sales if any type of discount is given to customers and among all of them promotional discount is one to attract Customers. Size, Type of store are crucial factors in determining its weekly sales. Sales gets decreased when too hot or too freezing weather and increased in gas price. But Sales during holidays are more compared to non-holiday seasons, and Thanksgiving holiday sales is highest compared to other holiday sales.</a:t>
            </a:r>
          </a:p>
          <a:p>
            <a:pPr lvl="1">
              <a:buFont typeface="Courier New" panose="02070309020205020404" pitchFamily="49" charset="0"/>
              <a:buChar char="o"/>
            </a:pPr>
            <a:r>
              <a:rPr lang="en-US" sz="1800" b="1" dirty="0">
                <a:latin typeface="+mj-lt"/>
              </a:rPr>
              <a:t>Sprint 2:</a:t>
            </a:r>
            <a:r>
              <a:rPr lang="en-US" sz="1800" dirty="0">
                <a:latin typeface="+mj-lt"/>
              </a:rPr>
              <a:t>  Linear regression performs best amongst all other regression models. All ensemble models performs better than neural network </a:t>
            </a:r>
            <a:r>
              <a:rPr lang="en-US" sz="1800">
                <a:latin typeface="+mj-lt"/>
              </a:rPr>
              <a:t>models.</a:t>
            </a:r>
            <a:r>
              <a:rPr lang="en-US" sz="1400" dirty="0">
                <a:latin typeface="+mj-lt"/>
              </a:rPr>
              <a:t>	</a:t>
            </a:r>
          </a:p>
          <a:p>
            <a:pPr>
              <a:buFont typeface="Courier New" panose="02070309020205020404" pitchFamily="49" charset="0"/>
              <a:buChar char="o"/>
            </a:pPr>
            <a:r>
              <a:rPr lang="en-US" sz="2000" b="1" dirty="0">
                <a:latin typeface="+mj-lt"/>
              </a:rPr>
              <a:t>Dataset 2:</a:t>
            </a:r>
            <a:endParaRPr lang="en-US" sz="1600" b="1" dirty="0">
              <a:latin typeface="+mj-lt"/>
            </a:endParaRPr>
          </a:p>
          <a:p>
            <a:pPr lvl="1">
              <a:buFont typeface="Courier New" panose="02070309020205020404" pitchFamily="49" charset="0"/>
              <a:buChar char="o"/>
            </a:pPr>
            <a:r>
              <a:rPr lang="en-US" sz="1800" b="1" dirty="0">
                <a:latin typeface="+mj-lt"/>
              </a:rPr>
              <a:t>Sprint 1: </a:t>
            </a:r>
            <a:r>
              <a:rPr lang="en-US" sz="1800" dirty="0">
                <a:latin typeface="+mj-lt"/>
              </a:rPr>
              <a:t>Overall, Father’s Day has the highest spending based on dataset 2.</a:t>
            </a:r>
          </a:p>
          <a:p>
            <a:pPr lvl="1">
              <a:buFont typeface="Courier New" panose="02070309020205020404" pitchFamily="49" charset="0"/>
              <a:buChar char="o"/>
            </a:pPr>
            <a:r>
              <a:rPr lang="en-US" sz="1800" b="1" dirty="0">
                <a:latin typeface="+mj-lt"/>
              </a:rPr>
              <a:t>Sprint 2:</a:t>
            </a:r>
            <a:r>
              <a:rPr lang="en-US" sz="1800" dirty="0">
                <a:latin typeface="+mj-lt"/>
              </a:rPr>
              <a:t> The ARIMA prediction without external features is not stationary due to its high value of test statistics. The ARIMA prediction with external features is 99% stationary due to its low value of test statistics.</a:t>
            </a:r>
          </a:p>
          <a:p>
            <a:pPr lvl="1">
              <a:buFont typeface="Courier New" panose="02070309020205020404" pitchFamily="49" charset="0"/>
              <a:buChar char="o"/>
            </a:pPr>
            <a:r>
              <a:rPr lang="en-US" sz="1800" b="1" dirty="0">
                <a:latin typeface="+mj-lt"/>
              </a:rPr>
              <a:t>Sprint 3: </a:t>
            </a:r>
            <a:r>
              <a:rPr lang="en-US" sz="1800" dirty="0">
                <a:latin typeface="+mj-lt"/>
              </a:rPr>
              <a:t>Overall we have found that food related items sell the highest, so revenues could be increased by supplying those items and discounts could be given out to hobbies related items.</a:t>
            </a:r>
          </a:p>
        </p:txBody>
      </p:sp>
    </p:spTree>
    <p:extLst>
      <p:ext uri="{BB962C8B-B14F-4D97-AF65-F5344CB8AC3E}">
        <p14:creationId xmlns:p14="http://schemas.microsoft.com/office/powerpoint/2010/main" val="3043205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7C92D5-D6C5-75CF-D0C0-6D76A0834632}"/>
              </a:ext>
            </a:extLst>
          </p:cNvPr>
          <p:cNvSpPr>
            <a:spLocks noGrp="1"/>
          </p:cNvSpPr>
          <p:nvPr>
            <p:ph type="title"/>
          </p:nvPr>
        </p:nvSpPr>
        <p:spPr>
          <a:xfrm>
            <a:off x="6574587" y="2347274"/>
            <a:ext cx="5472869" cy="2130457"/>
          </a:xfrm>
        </p:spPr>
        <p:txBody>
          <a:bodyPr vert="horz" lIns="91440" tIns="45720" rIns="91440" bIns="45720" rtlCol="0" anchor="t">
            <a:normAutofit/>
          </a:bodyPr>
          <a:lstStyle/>
          <a:p>
            <a:r>
              <a:rPr lang="en-US" kern="1200" dirty="0">
                <a:solidFill>
                  <a:schemeClr val="tx2"/>
                </a:solidFill>
                <a:latin typeface="+mj-lt"/>
                <a:ea typeface="+mj-ea"/>
                <a:cs typeface="+mj-cs"/>
              </a:rPr>
              <a:t>Thank You..!</a:t>
            </a:r>
            <a:br>
              <a:rPr lang="en-US" kern="1200" dirty="0">
                <a:solidFill>
                  <a:schemeClr val="tx2"/>
                </a:solidFill>
                <a:latin typeface="+mj-lt"/>
                <a:ea typeface="+mj-ea"/>
                <a:cs typeface="+mj-cs"/>
              </a:rPr>
            </a:br>
            <a:br>
              <a:rPr lang="en-US" kern="1200" dirty="0">
                <a:solidFill>
                  <a:schemeClr val="tx2"/>
                </a:solidFill>
                <a:latin typeface="+mj-lt"/>
                <a:ea typeface="+mj-ea"/>
                <a:cs typeface="+mj-cs"/>
              </a:rPr>
            </a:br>
            <a:r>
              <a:rPr lang="en-US" kern="1200" dirty="0">
                <a:solidFill>
                  <a:schemeClr val="tx2"/>
                </a:solidFill>
                <a:latin typeface="+mj-lt"/>
                <a:ea typeface="+mj-ea"/>
                <a:cs typeface="+mj-cs"/>
              </a:rPr>
              <a:t>Any Questions?</a:t>
            </a:r>
          </a:p>
        </p:txBody>
      </p:sp>
      <p:pic>
        <p:nvPicPr>
          <p:cNvPr id="24" name="Graphic 23" descr="Handshake">
            <a:extLst>
              <a:ext uri="{FF2B5EF4-FFF2-40B4-BE49-F238E27FC236}">
                <a16:creationId xmlns:a16="http://schemas.microsoft.com/office/drawing/2014/main" id="{0FA46D32-ED1A-7B31-D1BA-B9D6872C27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50" name="Group 49">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51" name="Freeform: Shape 50">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Freeform: Shape 52">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742752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CAC492-1EEA-A714-C085-643E675E2657}"/>
              </a:ext>
            </a:extLst>
          </p:cNvPr>
          <p:cNvSpPr>
            <a:spLocks noGrp="1"/>
          </p:cNvSpPr>
          <p:nvPr>
            <p:ph type="title"/>
          </p:nvPr>
        </p:nvSpPr>
        <p:spPr>
          <a:xfrm>
            <a:off x="1371599" y="294538"/>
            <a:ext cx="9895951" cy="1033669"/>
          </a:xfrm>
        </p:spPr>
        <p:txBody>
          <a:bodyPr>
            <a:normAutofit/>
          </a:bodyPr>
          <a:lstStyle/>
          <a:p>
            <a:r>
              <a:rPr lang="en-US" sz="4000">
                <a:solidFill>
                  <a:srgbClr val="FFFFFF"/>
                </a:solidFill>
                <a:cs typeface="Calibri Light"/>
              </a:rPr>
              <a:t>Sprint 01: Dataset 1</a:t>
            </a:r>
            <a:endParaRPr lang="en-US" sz="4000">
              <a:solidFill>
                <a:srgbClr val="FFFFFF"/>
              </a:solidFill>
            </a:endParaRPr>
          </a:p>
        </p:txBody>
      </p:sp>
      <p:sp>
        <p:nvSpPr>
          <p:cNvPr id="5" name="TextBox 4">
            <a:extLst>
              <a:ext uri="{FF2B5EF4-FFF2-40B4-BE49-F238E27FC236}">
                <a16:creationId xmlns:a16="http://schemas.microsoft.com/office/drawing/2014/main" id="{8FFDE022-0516-69E5-50BB-8F507E13BCE7}"/>
              </a:ext>
            </a:extLst>
          </p:cNvPr>
          <p:cNvSpPr txBox="1"/>
          <p:nvPr/>
        </p:nvSpPr>
        <p:spPr>
          <a:xfrm>
            <a:off x="6781347" y="5007645"/>
            <a:ext cx="5221135" cy="1200329"/>
          </a:xfrm>
          <a:prstGeom prst="rect">
            <a:avLst/>
          </a:prstGeom>
          <a:noFill/>
        </p:spPr>
        <p:txBody>
          <a:bodyPr wrap="square" rtlCol="0">
            <a:spAutoFit/>
          </a:bodyPr>
          <a:lstStyle/>
          <a:p>
            <a:pPr algn="ctr"/>
            <a:r>
              <a:rPr lang="en-US" dirty="0">
                <a:latin typeface="+mj-lt"/>
              </a:rPr>
              <a:t>From the visual output that can be seen above, we can infer that the sales were high in month of March because of spring break and low in Jan considering holidays already over</a:t>
            </a:r>
          </a:p>
        </p:txBody>
      </p:sp>
      <p:pic>
        <p:nvPicPr>
          <p:cNvPr id="6" name="Content Placeholder 5" descr="Chart, bar chart&#10;&#10;Description automatically generated">
            <a:extLst>
              <a:ext uri="{FF2B5EF4-FFF2-40B4-BE49-F238E27FC236}">
                <a16:creationId xmlns:a16="http://schemas.microsoft.com/office/drawing/2014/main" id="{8C8157DA-89FA-43FF-D477-0F8C3428B8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091" y="1718365"/>
            <a:ext cx="6421166" cy="3051438"/>
          </a:xfrm>
          <a:prstGeom prst="rect">
            <a:avLst/>
          </a:prstGeom>
        </p:spPr>
      </p:pic>
      <p:pic>
        <p:nvPicPr>
          <p:cNvPr id="7" name="Picture 6" descr="Chart, line chart&#10;&#10;Description automatically generated">
            <a:extLst>
              <a:ext uri="{FF2B5EF4-FFF2-40B4-BE49-F238E27FC236}">
                <a16:creationId xmlns:a16="http://schemas.microsoft.com/office/drawing/2014/main" id="{36A47051-2D7F-060D-27B0-24B2753FF6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1436" y="1718365"/>
            <a:ext cx="5030385" cy="3051438"/>
          </a:xfrm>
          <a:prstGeom prst="rect">
            <a:avLst/>
          </a:prstGeom>
          <a:ln>
            <a:solidFill>
              <a:schemeClr val="bg1"/>
            </a:solidFill>
          </a:ln>
        </p:spPr>
      </p:pic>
      <p:sp>
        <p:nvSpPr>
          <p:cNvPr id="9" name="Rectangle 8">
            <a:extLst>
              <a:ext uri="{FF2B5EF4-FFF2-40B4-BE49-F238E27FC236}">
                <a16:creationId xmlns:a16="http://schemas.microsoft.com/office/drawing/2014/main" id="{45BD8FF5-AAE6-18FA-BEE3-F99BFCDE8818}"/>
              </a:ext>
            </a:extLst>
          </p:cNvPr>
          <p:cNvSpPr/>
          <p:nvPr/>
        </p:nvSpPr>
        <p:spPr>
          <a:xfrm>
            <a:off x="336389" y="5160646"/>
            <a:ext cx="6108569" cy="89432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effectLst/>
                <a:latin typeface="+mj-lt"/>
                <a:ea typeface="Calibri" panose="020F0502020204030204" pitchFamily="34" charset="0"/>
              </a:rPr>
              <a:t>This graph, indicates that the Dept 96 has very less sales with $22480259 whereas Dept 38 has maximum sales with $106373651.</a:t>
            </a:r>
          </a:p>
        </p:txBody>
      </p:sp>
    </p:spTree>
    <p:extLst>
      <p:ext uri="{BB962C8B-B14F-4D97-AF65-F5344CB8AC3E}">
        <p14:creationId xmlns:p14="http://schemas.microsoft.com/office/powerpoint/2010/main" val="3226217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CAC492-1EEA-A714-C085-643E675E2657}"/>
              </a:ext>
            </a:extLst>
          </p:cNvPr>
          <p:cNvSpPr>
            <a:spLocks noGrp="1"/>
          </p:cNvSpPr>
          <p:nvPr>
            <p:ph type="title"/>
          </p:nvPr>
        </p:nvSpPr>
        <p:spPr>
          <a:xfrm>
            <a:off x="1371599" y="294538"/>
            <a:ext cx="9895951" cy="1033669"/>
          </a:xfrm>
        </p:spPr>
        <p:txBody>
          <a:bodyPr>
            <a:normAutofit/>
          </a:bodyPr>
          <a:lstStyle/>
          <a:p>
            <a:r>
              <a:rPr lang="en-US" sz="4000">
                <a:solidFill>
                  <a:srgbClr val="FFFFFF"/>
                </a:solidFill>
                <a:cs typeface="Calibri Light"/>
              </a:rPr>
              <a:t>Sprint 01: Dataset 1</a:t>
            </a:r>
            <a:endParaRPr lang="en-US" sz="4000">
              <a:solidFill>
                <a:srgbClr val="FFFFFF"/>
              </a:solidFill>
            </a:endParaRPr>
          </a:p>
        </p:txBody>
      </p:sp>
      <p:pic>
        <p:nvPicPr>
          <p:cNvPr id="4" name="Picture 3" descr="Chart&#10;&#10;Description automatically generated">
            <a:extLst>
              <a:ext uri="{FF2B5EF4-FFF2-40B4-BE49-F238E27FC236}">
                <a16:creationId xmlns:a16="http://schemas.microsoft.com/office/drawing/2014/main" id="{AD74B7B8-9C3D-2FEA-5E58-1AA439118B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844" y="1856795"/>
            <a:ext cx="4522344" cy="3215074"/>
          </a:xfrm>
          <a:prstGeom prst="rect">
            <a:avLst/>
          </a:prstGeom>
        </p:spPr>
      </p:pic>
      <p:pic>
        <p:nvPicPr>
          <p:cNvPr id="5" name="Content Placeholder 4" descr="Chart&#10;&#10;Description automatically generated with low confidence">
            <a:extLst>
              <a:ext uri="{FF2B5EF4-FFF2-40B4-BE49-F238E27FC236}">
                <a16:creationId xmlns:a16="http://schemas.microsoft.com/office/drawing/2014/main" id="{FE7E7C28-4013-5E04-FB95-88AEA1A1223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344813" y="1891970"/>
            <a:ext cx="4522344" cy="3144725"/>
          </a:xfrm>
          <a:prstGeom prst="rect">
            <a:avLst/>
          </a:prstGeom>
        </p:spPr>
      </p:pic>
      <p:sp>
        <p:nvSpPr>
          <p:cNvPr id="11" name="TextBox 10">
            <a:extLst>
              <a:ext uri="{FF2B5EF4-FFF2-40B4-BE49-F238E27FC236}">
                <a16:creationId xmlns:a16="http://schemas.microsoft.com/office/drawing/2014/main" id="{E6B159C2-0E1C-3BE1-FA4B-6F7F2EF4FA0C}"/>
              </a:ext>
            </a:extLst>
          </p:cNvPr>
          <p:cNvSpPr txBox="1"/>
          <p:nvPr/>
        </p:nvSpPr>
        <p:spPr>
          <a:xfrm>
            <a:off x="324844" y="5337921"/>
            <a:ext cx="5771156" cy="1200329"/>
          </a:xfrm>
          <a:prstGeom prst="rect">
            <a:avLst/>
          </a:prstGeom>
          <a:noFill/>
        </p:spPr>
        <p:txBody>
          <a:bodyPr wrap="square">
            <a:spAutoFit/>
          </a:bodyPr>
          <a:lstStyle/>
          <a:p>
            <a:pPr algn="ctr"/>
            <a:r>
              <a:rPr lang="en-US">
                <a:latin typeface="+mj-lt"/>
              </a:rPr>
              <a:t>There is a moderate level of concentration of weekly sales in the early points of the CPI. However, the concentration of points goes way higher between 200 and 220 and around 220 CPI.</a:t>
            </a:r>
          </a:p>
        </p:txBody>
      </p:sp>
      <p:sp>
        <p:nvSpPr>
          <p:cNvPr id="13" name="TextBox 12">
            <a:extLst>
              <a:ext uri="{FF2B5EF4-FFF2-40B4-BE49-F238E27FC236}">
                <a16:creationId xmlns:a16="http://schemas.microsoft.com/office/drawing/2014/main" id="{DBB2E339-2DB4-AF3F-2DBA-69F5124C72EF}"/>
              </a:ext>
            </a:extLst>
          </p:cNvPr>
          <p:cNvSpPr txBox="1"/>
          <p:nvPr/>
        </p:nvSpPr>
        <p:spPr>
          <a:xfrm>
            <a:off x="6258422" y="5337921"/>
            <a:ext cx="5933574" cy="1200329"/>
          </a:xfrm>
          <a:prstGeom prst="rect">
            <a:avLst/>
          </a:prstGeom>
          <a:noFill/>
        </p:spPr>
        <p:txBody>
          <a:bodyPr wrap="square">
            <a:spAutoFit/>
          </a:bodyPr>
          <a:lstStyle/>
          <a:p>
            <a:pPr algn="ctr"/>
            <a:r>
              <a:rPr lang="en-US" sz="1800">
                <a:effectLst/>
                <a:latin typeface="+mj-lt"/>
                <a:ea typeface="Calibri" panose="020F0502020204030204" pitchFamily="34" charset="0"/>
              </a:rPr>
              <a:t>The graph starts off at 30000 weekly sales with around 4 unemployment. </a:t>
            </a:r>
          </a:p>
          <a:p>
            <a:pPr algn="ctr"/>
            <a:r>
              <a:rPr lang="en-US" sz="1800">
                <a:effectLst/>
                <a:latin typeface="+mj-lt"/>
                <a:ea typeface="Calibri" panose="020F0502020204030204" pitchFamily="34" charset="0"/>
              </a:rPr>
              <a:t>Contradictory to this, there were nearly 5000 sales with 6 to 7 unemployment factors.</a:t>
            </a:r>
          </a:p>
        </p:txBody>
      </p:sp>
    </p:spTree>
    <p:extLst>
      <p:ext uri="{BB962C8B-B14F-4D97-AF65-F5344CB8AC3E}">
        <p14:creationId xmlns:p14="http://schemas.microsoft.com/office/powerpoint/2010/main" val="2229483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CAC492-1EEA-A714-C085-643E675E2657}"/>
              </a:ext>
            </a:extLst>
          </p:cNvPr>
          <p:cNvSpPr>
            <a:spLocks noGrp="1"/>
          </p:cNvSpPr>
          <p:nvPr>
            <p:ph type="title"/>
          </p:nvPr>
        </p:nvSpPr>
        <p:spPr>
          <a:xfrm>
            <a:off x="1371599" y="294538"/>
            <a:ext cx="9895951" cy="1033669"/>
          </a:xfrm>
        </p:spPr>
        <p:txBody>
          <a:bodyPr>
            <a:normAutofit/>
          </a:bodyPr>
          <a:lstStyle/>
          <a:p>
            <a:r>
              <a:rPr lang="en-US" sz="4000">
                <a:solidFill>
                  <a:srgbClr val="FFFFFF"/>
                </a:solidFill>
                <a:cs typeface="Calibri Light"/>
              </a:rPr>
              <a:t>Sprint 01: Dataset 1</a:t>
            </a:r>
            <a:endParaRPr lang="en-US" sz="4000">
              <a:solidFill>
                <a:srgbClr val="FFFFFF"/>
              </a:solidFill>
            </a:endParaRPr>
          </a:p>
        </p:txBody>
      </p:sp>
      <p:pic>
        <p:nvPicPr>
          <p:cNvPr id="6" name="Picture 5" descr="Chart, bar chart&#10;&#10;Description automatically generated">
            <a:extLst>
              <a:ext uri="{FF2B5EF4-FFF2-40B4-BE49-F238E27FC236}">
                <a16:creationId xmlns:a16="http://schemas.microsoft.com/office/drawing/2014/main" id="{35855A10-F26A-132B-8A8E-2519024F84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036" y="2005467"/>
            <a:ext cx="4656321" cy="2836356"/>
          </a:xfrm>
          <a:prstGeom prst="rect">
            <a:avLst/>
          </a:prstGeom>
        </p:spPr>
      </p:pic>
      <p:pic>
        <p:nvPicPr>
          <p:cNvPr id="7" name="Picture 6" descr="Chart, bar chart&#10;&#10;Description automatically generated">
            <a:extLst>
              <a:ext uri="{FF2B5EF4-FFF2-40B4-BE49-F238E27FC236}">
                <a16:creationId xmlns:a16="http://schemas.microsoft.com/office/drawing/2014/main" id="{B788434D-A190-F092-0E66-FDF1E8AFA9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393" y="2005466"/>
            <a:ext cx="5138131" cy="2836357"/>
          </a:xfrm>
          <a:prstGeom prst="rect">
            <a:avLst/>
          </a:prstGeom>
        </p:spPr>
      </p:pic>
      <p:sp>
        <p:nvSpPr>
          <p:cNvPr id="13" name="TextBox 12">
            <a:extLst>
              <a:ext uri="{FF2B5EF4-FFF2-40B4-BE49-F238E27FC236}">
                <a16:creationId xmlns:a16="http://schemas.microsoft.com/office/drawing/2014/main" id="{0672A163-F9F3-E262-E914-4B9602601F39}"/>
              </a:ext>
            </a:extLst>
          </p:cNvPr>
          <p:cNvSpPr txBox="1"/>
          <p:nvPr/>
        </p:nvSpPr>
        <p:spPr>
          <a:xfrm>
            <a:off x="80446" y="5249857"/>
            <a:ext cx="5665034" cy="1759969"/>
          </a:xfrm>
          <a:prstGeom prst="rect">
            <a:avLst/>
          </a:prstGeom>
          <a:noFill/>
        </p:spPr>
        <p:txBody>
          <a:bodyPr wrap="square">
            <a:spAutoFit/>
          </a:bodyPr>
          <a:lstStyle/>
          <a:p>
            <a:pPr marL="0" marR="0">
              <a:lnSpc>
                <a:spcPct val="107000"/>
              </a:lnSpc>
              <a:spcBef>
                <a:spcPts val="0"/>
              </a:spcBef>
              <a:spcAft>
                <a:spcPts val="800"/>
              </a:spcAft>
            </a:pPr>
            <a:r>
              <a:rPr lang="en-US">
                <a:latin typeface="+mj-lt"/>
              </a:rPr>
              <a:t>In Comparison to all the discounts given for top 30 percent Stores, sales are seen to be maximum when Promotional Discounts are given.</a:t>
            </a:r>
          </a:p>
          <a:p>
            <a:pPr marL="0" marR="0">
              <a:lnSpc>
                <a:spcPct val="107000"/>
              </a:lnSpc>
              <a:spcBef>
                <a:spcPts val="0"/>
              </a:spcBef>
              <a:spcAft>
                <a:spcPts val="800"/>
              </a:spcAft>
            </a:pPr>
            <a:r>
              <a:rPr lang="en-US" sz="1800" b="1">
                <a:effectLst/>
                <a:latin typeface="Times New Roman" panose="02020603050405020304" pitchFamily="18" charset="0"/>
                <a:ea typeface="Calibri" panose="020F0502020204030204" pitchFamily="34" charset="0"/>
                <a:cs typeface="Arial" panose="020B0604020202020204" pitchFamily="34" charset="0"/>
              </a:rPr>
              <a:t>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algn="ctr"/>
            <a:endParaRPr lang="en-US">
              <a:latin typeface="+mj-lt"/>
            </a:endParaRPr>
          </a:p>
        </p:txBody>
      </p:sp>
      <p:sp>
        <p:nvSpPr>
          <p:cNvPr id="15" name="TextBox 14">
            <a:extLst>
              <a:ext uri="{FF2B5EF4-FFF2-40B4-BE49-F238E27FC236}">
                <a16:creationId xmlns:a16="http://schemas.microsoft.com/office/drawing/2014/main" id="{86B4F94D-3E22-3B37-6D45-51CCE6016A17}"/>
              </a:ext>
            </a:extLst>
          </p:cNvPr>
          <p:cNvSpPr txBox="1"/>
          <p:nvPr/>
        </p:nvSpPr>
        <p:spPr>
          <a:xfrm>
            <a:off x="6095998" y="5249857"/>
            <a:ext cx="6093500" cy="923330"/>
          </a:xfrm>
          <a:prstGeom prst="rect">
            <a:avLst/>
          </a:prstGeom>
          <a:noFill/>
        </p:spPr>
        <p:txBody>
          <a:bodyPr wrap="square">
            <a:spAutoFit/>
          </a:bodyPr>
          <a:lstStyle/>
          <a:p>
            <a:pPr algn="ctr"/>
            <a:r>
              <a:rPr lang="en-US">
                <a:latin typeface="+mj-lt"/>
              </a:rPr>
              <a:t>Similar to the previous result, it can be seen here that Promotion Discounts perform way better in terms of sale in comparison to other sorts of discounts..</a:t>
            </a:r>
          </a:p>
        </p:txBody>
      </p:sp>
    </p:spTree>
    <p:extLst>
      <p:ext uri="{BB962C8B-B14F-4D97-AF65-F5344CB8AC3E}">
        <p14:creationId xmlns:p14="http://schemas.microsoft.com/office/powerpoint/2010/main" val="147795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CAC492-1EEA-A714-C085-643E675E2657}"/>
              </a:ext>
            </a:extLst>
          </p:cNvPr>
          <p:cNvSpPr>
            <a:spLocks noGrp="1"/>
          </p:cNvSpPr>
          <p:nvPr>
            <p:ph type="title"/>
          </p:nvPr>
        </p:nvSpPr>
        <p:spPr>
          <a:xfrm>
            <a:off x="1371599" y="294538"/>
            <a:ext cx="9895951" cy="1033669"/>
          </a:xfrm>
        </p:spPr>
        <p:txBody>
          <a:bodyPr>
            <a:normAutofit/>
          </a:bodyPr>
          <a:lstStyle/>
          <a:p>
            <a:r>
              <a:rPr lang="en-US" sz="4000">
                <a:solidFill>
                  <a:srgbClr val="FFFFFF"/>
                </a:solidFill>
                <a:cs typeface="Calibri Light"/>
              </a:rPr>
              <a:t>Sprint 01: Dataset 2</a:t>
            </a:r>
            <a:endParaRPr lang="en-US" sz="4000">
              <a:solidFill>
                <a:srgbClr val="FFFFFF"/>
              </a:solidFill>
            </a:endParaRPr>
          </a:p>
        </p:txBody>
      </p:sp>
      <p:pic>
        <p:nvPicPr>
          <p:cNvPr id="4" name="Picture 3">
            <a:extLst>
              <a:ext uri="{FF2B5EF4-FFF2-40B4-BE49-F238E27FC236}">
                <a16:creationId xmlns:a16="http://schemas.microsoft.com/office/drawing/2014/main" id="{5D0131F5-A572-40E6-982F-3A9A54ECC6E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2993" y="1769422"/>
            <a:ext cx="4295775" cy="3167698"/>
          </a:xfrm>
          <a:prstGeom prst="rect">
            <a:avLst/>
          </a:prstGeom>
          <a:ln>
            <a:solidFill>
              <a:schemeClr val="bg1"/>
            </a:solidFill>
          </a:ln>
        </p:spPr>
      </p:pic>
      <p:pic>
        <p:nvPicPr>
          <p:cNvPr id="5" name="Picture 4" descr="Chart, scatter chart&#10;&#10;Description automatically generated">
            <a:extLst>
              <a:ext uri="{FF2B5EF4-FFF2-40B4-BE49-F238E27FC236}">
                <a16:creationId xmlns:a16="http://schemas.microsoft.com/office/drawing/2014/main" id="{56E3138A-FA49-3C0E-97E5-F0C84904038B}"/>
              </a:ext>
            </a:extLst>
          </p:cNvPr>
          <p:cNvPicPr>
            <a:picLocks noChangeAspect="1"/>
          </p:cNvPicPr>
          <p:nvPr/>
        </p:nvPicPr>
        <p:blipFill rotWithShape="1">
          <a:blip r:embed="rId3">
            <a:extLst>
              <a:ext uri="{28A0092B-C50C-407E-A947-70E740481C1C}">
                <a14:useLocalDpi xmlns:a14="http://schemas.microsoft.com/office/drawing/2010/main" val="0"/>
              </a:ext>
            </a:extLst>
          </a:blip>
          <a:srcRect r="9174"/>
          <a:stretch/>
        </p:blipFill>
        <p:spPr>
          <a:xfrm>
            <a:off x="5769473" y="1769422"/>
            <a:ext cx="5406981" cy="3167698"/>
          </a:xfrm>
          <a:prstGeom prst="rect">
            <a:avLst/>
          </a:prstGeom>
          <a:ln>
            <a:solidFill>
              <a:schemeClr val="bg1"/>
            </a:solidFill>
          </a:ln>
        </p:spPr>
      </p:pic>
      <p:sp>
        <p:nvSpPr>
          <p:cNvPr id="7" name="TextBox 6">
            <a:extLst>
              <a:ext uri="{FF2B5EF4-FFF2-40B4-BE49-F238E27FC236}">
                <a16:creationId xmlns:a16="http://schemas.microsoft.com/office/drawing/2014/main" id="{70F72BC1-EE8C-EDB0-4B2C-DA281FF13DB0}"/>
              </a:ext>
            </a:extLst>
          </p:cNvPr>
          <p:cNvSpPr txBox="1"/>
          <p:nvPr/>
        </p:nvSpPr>
        <p:spPr>
          <a:xfrm>
            <a:off x="84840" y="5418673"/>
            <a:ext cx="5212080" cy="607539"/>
          </a:xfrm>
          <a:prstGeom prst="rect">
            <a:avLst/>
          </a:prstGeom>
          <a:noFill/>
        </p:spPr>
        <p:txBody>
          <a:bodyPr wrap="square">
            <a:spAutoFit/>
          </a:bodyPr>
          <a:lstStyle/>
          <a:p>
            <a:pPr>
              <a:lnSpc>
                <a:spcPct val="107000"/>
              </a:lnSpc>
              <a:spcAft>
                <a:spcPts val="800"/>
              </a:spcAft>
            </a:pPr>
            <a:r>
              <a:rPr lang="en-US" sz="1600" dirty="0">
                <a:latin typeface="+mj-lt"/>
              </a:rPr>
              <a:t>California has the highest selling price on Father's Day. Overall easter has lowest number of selling price in all the states.</a:t>
            </a:r>
          </a:p>
        </p:txBody>
      </p:sp>
      <p:sp>
        <p:nvSpPr>
          <p:cNvPr id="9" name="TextBox 8">
            <a:extLst>
              <a:ext uri="{FF2B5EF4-FFF2-40B4-BE49-F238E27FC236}">
                <a16:creationId xmlns:a16="http://schemas.microsoft.com/office/drawing/2014/main" id="{E3409490-D7C0-7D7C-5A45-4AE5D450FB63}"/>
              </a:ext>
            </a:extLst>
          </p:cNvPr>
          <p:cNvSpPr txBox="1"/>
          <p:nvPr/>
        </p:nvSpPr>
        <p:spPr>
          <a:xfrm>
            <a:off x="5360671" y="5155204"/>
            <a:ext cx="6682737" cy="1134478"/>
          </a:xfrm>
          <a:prstGeom prst="rect">
            <a:avLst/>
          </a:prstGeom>
          <a:noFill/>
        </p:spPr>
        <p:txBody>
          <a:bodyPr wrap="square">
            <a:spAutoFit/>
          </a:bodyPr>
          <a:lstStyle/>
          <a:p>
            <a:pPr>
              <a:lnSpc>
                <a:spcPct val="107000"/>
              </a:lnSpc>
              <a:spcAft>
                <a:spcPts val="800"/>
              </a:spcAft>
            </a:pPr>
            <a:r>
              <a:rPr lang="en-US" sz="1600" dirty="0">
                <a:latin typeface="+mj-lt"/>
              </a:rPr>
              <a:t>It is clear from the graph that the selling price for each day in the Event Name 1 in 3 States (California, Texas, and Wisconsin) are almost always above 150K with the selling price for the state of California almost always above 200K. It can also be seen that. The selling price for Texas and Wisconsin are nearly the same.</a:t>
            </a:r>
          </a:p>
        </p:txBody>
      </p:sp>
    </p:spTree>
    <p:extLst>
      <p:ext uri="{BB962C8B-B14F-4D97-AF65-F5344CB8AC3E}">
        <p14:creationId xmlns:p14="http://schemas.microsoft.com/office/powerpoint/2010/main" val="1990095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CAC492-1EEA-A714-C085-643E675E2657}"/>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cs typeface="Calibri Light"/>
              </a:rPr>
              <a:t>Sprint 02: Dataset 1</a:t>
            </a:r>
            <a:endParaRPr lang="en-US" sz="4000" dirty="0">
              <a:solidFill>
                <a:srgbClr val="FFFFFF"/>
              </a:solidFill>
            </a:endParaRPr>
          </a:p>
        </p:txBody>
      </p:sp>
      <p:sp>
        <p:nvSpPr>
          <p:cNvPr id="4" name="Content Placeholder 2">
            <a:extLst>
              <a:ext uri="{FF2B5EF4-FFF2-40B4-BE49-F238E27FC236}">
                <a16:creationId xmlns:a16="http://schemas.microsoft.com/office/drawing/2014/main" id="{4E128A63-FDCD-C7D5-EF2B-AF46844E253A}"/>
              </a:ext>
            </a:extLst>
          </p:cNvPr>
          <p:cNvSpPr txBox="1">
            <a:spLocks/>
          </p:cNvSpPr>
          <p:nvPr/>
        </p:nvSpPr>
        <p:spPr>
          <a:xfrm>
            <a:off x="6240543" y="2349221"/>
            <a:ext cx="5951453" cy="107977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673" lvl="1" indent="-347345"/>
            <a:endParaRPr lang="en-US" sz="1800" dirty="0">
              <a:latin typeface="+mj-lt"/>
              <a:ea typeface="+mn-lt"/>
              <a:cs typeface="+mn-lt"/>
            </a:endParaRPr>
          </a:p>
        </p:txBody>
      </p:sp>
      <p:sp>
        <p:nvSpPr>
          <p:cNvPr id="5" name="Rectangle 4">
            <a:extLst>
              <a:ext uri="{FF2B5EF4-FFF2-40B4-BE49-F238E27FC236}">
                <a16:creationId xmlns:a16="http://schemas.microsoft.com/office/drawing/2014/main" id="{33788FDD-383B-A7ED-1F6F-57C1604FF114}"/>
              </a:ext>
            </a:extLst>
          </p:cNvPr>
          <p:cNvSpPr/>
          <p:nvPr/>
        </p:nvSpPr>
        <p:spPr>
          <a:xfrm>
            <a:off x="0" y="1597432"/>
            <a:ext cx="6240543" cy="75178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sz="2800" dirty="0">
              <a:latin typeface="+mj-lt"/>
            </a:endParaRPr>
          </a:p>
        </p:txBody>
      </p:sp>
      <p:sp>
        <p:nvSpPr>
          <p:cNvPr id="6" name="Rectangle 5">
            <a:extLst>
              <a:ext uri="{FF2B5EF4-FFF2-40B4-BE49-F238E27FC236}">
                <a16:creationId xmlns:a16="http://schemas.microsoft.com/office/drawing/2014/main" id="{5F8817C2-6579-A91C-4653-97A77ADB0BB5}"/>
              </a:ext>
            </a:extLst>
          </p:cNvPr>
          <p:cNvSpPr/>
          <p:nvPr/>
        </p:nvSpPr>
        <p:spPr>
          <a:xfrm>
            <a:off x="6240543" y="1590741"/>
            <a:ext cx="5951457" cy="76516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sz="2800" dirty="0">
              <a:latin typeface="+mj-lt"/>
            </a:endParaRPr>
          </a:p>
        </p:txBody>
      </p:sp>
      <p:pic>
        <p:nvPicPr>
          <p:cNvPr id="7" name="Picture 6" descr="Table&#10;&#10;Description automatically generated">
            <a:extLst>
              <a:ext uri="{FF2B5EF4-FFF2-40B4-BE49-F238E27FC236}">
                <a16:creationId xmlns:a16="http://schemas.microsoft.com/office/drawing/2014/main" id="{945A8B1D-000B-8BE7-A58D-3487B30A88FD}"/>
              </a:ext>
            </a:extLst>
          </p:cNvPr>
          <p:cNvPicPr>
            <a:picLocks noChangeAspect="1"/>
          </p:cNvPicPr>
          <p:nvPr/>
        </p:nvPicPr>
        <p:blipFill rotWithShape="1">
          <a:blip r:embed="rId2"/>
          <a:srcRect l="4498" r="7159"/>
          <a:stretch/>
        </p:blipFill>
        <p:spPr>
          <a:xfrm>
            <a:off x="6213763" y="2137700"/>
            <a:ext cx="5582518" cy="1592292"/>
          </a:xfrm>
          <a:prstGeom prst="rect">
            <a:avLst/>
          </a:prstGeom>
        </p:spPr>
      </p:pic>
      <p:pic>
        <p:nvPicPr>
          <p:cNvPr id="9" name="Content Placeholder 8" descr="Graphical user interface, application&#10;&#10;Description automatically generated">
            <a:extLst>
              <a:ext uri="{FF2B5EF4-FFF2-40B4-BE49-F238E27FC236}">
                <a16:creationId xmlns:a16="http://schemas.microsoft.com/office/drawing/2014/main" id="{78C5B635-B5FF-E693-8301-29FDA7D0982E}"/>
              </a:ext>
            </a:extLst>
          </p:cNvPr>
          <p:cNvPicPr>
            <a:picLocks noGrp="1" noChangeAspect="1"/>
          </p:cNvPicPr>
          <p:nvPr>
            <p:ph idx="1"/>
          </p:nvPr>
        </p:nvPicPr>
        <p:blipFill>
          <a:blip r:embed="rId3"/>
          <a:stretch>
            <a:fillRect/>
          </a:stretch>
        </p:blipFill>
        <p:spPr>
          <a:xfrm>
            <a:off x="235527" y="2227613"/>
            <a:ext cx="5582517" cy="1413054"/>
          </a:xfrm>
          <a:prstGeom prst="rect">
            <a:avLst/>
          </a:prstGeom>
        </p:spPr>
      </p:pic>
      <p:sp>
        <p:nvSpPr>
          <p:cNvPr id="15" name="TextBox 14">
            <a:extLst>
              <a:ext uri="{FF2B5EF4-FFF2-40B4-BE49-F238E27FC236}">
                <a16:creationId xmlns:a16="http://schemas.microsoft.com/office/drawing/2014/main" id="{FA38DC45-0830-A0C5-9AE0-532C5023EE55}"/>
              </a:ext>
            </a:extLst>
          </p:cNvPr>
          <p:cNvSpPr txBox="1"/>
          <p:nvPr/>
        </p:nvSpPr>
        <p:spPr>
          <a:xfrm>
            <a:off x="341137" y="4481780"/>
            <a:ext cx="11509721" cy="1323439"/>
          </a:xfrm>
          <a:prstGeom prst="rect">
            <a:avLst/>
          </a:prstGeom>
          <a:noFill/>
        </p:spPr>
        <p:txBody>
          <a:bodyPr wrap="square" rtlCol="0">
            <a:spAutoFit/>
          </a:bodyPr>
          <a:lstStyle/>
          <a:p>
            <a:pPr marL="342900" indent="-342900">
              <a:buFont typeface="Arial" panose="020B0604020202020204" pitchFamily="34" charset="0"/>
              <a:buChar char="•"/>
            </a:pPr>
            <a:r>
              <a:rPr lang="en-US" sz="2000">
                <a:latin typeface="+mj-lt"/>
                <a:ea typeface="+mn-lt"/>
                <a:cs typeface="+mn-lt"/>
              </a:rPr>
              <a:t>Performance of linear regression is better because properties of the linear-regression models are well understood and can be trained quickly.</a:t>
            </a:r>
            <a:r>
              <a:rPr lang="en-IN" sz="2000">
                <a:latin typeface="+mj-lt"/>
                <a:ea typeface="+mn-lt"/>
                <a:cs typeface="+mn-lt"/>
              </a:rPr>
              <a:t> </a:t>
            </a:r>
          </a:p>
          <a:p>
            <a:pPr marL="342900" indent="-342900">
              <a:buFont typeface="Arial" panose="020B0604020202020204" pitchFamily="34" charset="0"/>
              <a:buChar char="•"/>
            </a:pPr>
            <a:r>
              <a:rPr lang="en-US" sz="2000">
                <a:latin typeface="+mj-lt"/>
                <a:ea typeface="+mn-lt"/>
                <a:cs typeface="+mn-lt"/>
              </a:rPr>
              <a:t>Ensemble models performs better as compared to neural network model as neural network models are non-linear and have a high variance.</a:t>
            </a:r>
            <a:endParaRPr lang="en-IN" sz="2000">
              <a:latin typeface="+mj-lt"/>
            </a:endParaRPr>
          </a:p>
        </p:txBody>
      </p:sp>
    </p:spTree>
    <p:extLst>
      <p:ext uri="{BB962C8B-B14F-4D97-AF65-F5344CB8AC3E}">
        <p14:creationId xmlns:p14="http://schemas.microsoft.com/office/powerpoint/2010/main" val="2239763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CAC492-1EEA-A714-C085-643E675E2657}"/>
              </a:ext>
            </a:extLst>
          </p:cNvPr>
          <p:cNvSpPr>
            <a:spLocks noGrp="1"/>
          </p:cNvSpPr>
          <p:nvPr>
            <p:ph type="title"/>
          </p:nvPr>
        </p:nvSpPr>
        <p:spPr>
          <a:xfrm>
            <a:off x="1371599" y="294538"/>
            <a:ext cx="9895951" cy="1033669"/>
          </a:xfrm>
        </p:spPr>
        <p:txBody>
          <a:bodyPr>
            <a:normAutofit/>
          </a:bodyPr>
          <a:lstStyle/>
          <a:p>
            <a:r>
              <a:rPr lang="en-US" sz="4000">
                <a:solidFill>
                  <a:srgbClr val="FFFFFF"/>
                </a:solidFill>
                <a:cs typeface="Calibri Light"/>
              </a:rPr>
              <a:t>Sprint 02: Dataset 2</a:t>
            </a:r>
            <a:endParaRPr lang="en-US" sz="4000">
              <a:solidFill>
                <a:srgbClr val="FFFFFF"/>
              </a:solidFill>
            </a:endParaRPr>
          </a:p>
        </p:txBody>
      </p:sp>
      <p:sp>
        <p:nvSpPr>
          <p:cNvPr id="5" name="Content Placeholder 2">
            <a:extLst>
              <a:ext uri="{FF2B5EF4-FFF2-40B4-BE49-F238E27FC236}">
                <a16:creationId xmlns:a16="http://schemas.microsoft.com/office/drawing/2014/main" id="{C4573BE0-7F3B-24FE-8197-AFE2C3DB0AB5}"/>
              </a:ext>
            </a:extLst>
          </p:cNvPr>
          <p:cNvSpPr txBox="1">
            <a:spLocks/>
          </p:cNvSpPr>
          <p:nvPr/>
        </p:nvSpPr>
        <p:spPr>
          <a:xfrm>
            <a:off x="296333" y="4725571"/>
            <a:ext cx="11535833" cy="1364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1355" lvl="1" indent="-342900">
              <a:lnSpc>
                <a:spcPct val="100000"/>
              </a:lnSpc>
              <a:spcBef>
                <a:spcPts val="0"/>
              </a:spcBef>
            </a:pPr>
            <a:r>
              <a:rPr lang="en-US" sz="2000">
                <a:latin typeface="+mj-lt"/>
                <a:cs typeface="Helvetica"/>
              </a:rPr>
              <a:t>The ARIMA prediction without external features</a:t>
            </a:r>
            <a:r>
              <a:rPr lang="en-US" sz="2000">
                <a:latin typeface="+mj-lt"/>
                <a:cs typeface="Segoe UI Light"/>
              </a:rPr>
              <a:t> </a:t>
            </a:r>
            <a:r>
              <a:rPr lang="en-US" sz="2000">
                <a:latin typeface="+mj-lt"/>
                <a:ea typeface="+mn-lt"/>
                <a:cs typeface="+mn-lt"/>
              </a:rPr>
              <a:t>is not stationary due to its high value of test statistics.</a:t>
            </a:r>
            <a:endParaRPr lang="en-US" sz="2000">
              <a:latin typeface="+mj-lt"/>
              <a:cs typeface="Helvetica"/>
            </a:endParaRPr>
          </a:p>
          <a:p>
            <a:pPr marL="681355" lvl="1" indent="-342900">
              <a:lnSpc>
                <a:spcPct val="100000"/>
              </a:lnSpc>
              <a:spcBef>
                <a:spcPts val="0"/>
              </a:spcBef>
            </a:pPr>
            <a:r>
              <a:rPr lang="en-US" sz="2000">
                <a:latin typeface="+mj-lt"/>
                <a:ea typeface="+mn-lt"/>
                <a:cs typeface="+mn-lt"/>
              </a:rPr>
              <a:t>The ARIMA prediction with external features is 99% stationary due to its low value of test statistics.</a:t>
            </a:r>
            <a:endParaRPr lang="en-US" sz="2000">
              <a:latin typeface="+mj-lt"/>
              <a:cs typeface="Segoe UI Light"/>
            </a:endParaRPr>
          </a:p>
        </p:txBody>
      </p:sp>
      <p:pic>
        <p:nvPicPr>
          <p:cNvPr id="6" name="Picture 5">
            <a:extLst>
              <a:ext uri="{FF2B5EF4-FFF2-40B4-BE49-F238E27FC236}">
                <a16:creationId xmlns:a16="http://schemas.microsoft.com/office/drawing/2014/main" id="{A3CFEB1F-AD1C-57EE-23F1-93F71D61FDC0}"/>
              </a:ext>
            </a:extLst>
          </p:cNvPr>
          <p:cNvPicPr>
            <a:picLocks noChangeAspect="1"/>
          </p:cNvPicPr>
          <p:nvPr/>
        </p:nvPicPr>
        <p:blipFill>
          <a:blip r:embed="rId2"/>
          <a:stretch>
            <a:fillRect/>
          </a:stretch>
        </p:blipFill>
        <p:spPr>
          <a:xfrm>
            <a:off x="3129781" y="2126554"/>
            <a:ext cx="5932434" cy="2196445"/>
          </a:xfrm>
          <a:prstGeom prst="rect">
            <a:avLst/>
          </a:prstGeom>
          <a:ln>
            <a:noFill/>
          </a:ln>
        </p:spPr>
      </p:pic>
      <p:sp>
        <p:nvSpPr>
          <p:cNvPr id="7" name="Rectangle 6">
            <a:extLst>
              <a:ext uri="{FF2B5EF4-FFF2-40B4-BE49-F238E27FC236}">
                <a16:creationId xmlns:a16="http://schemas.microsoft.com/office/drawing/2014/main" id="{9958FDD9-80EE-B466-E5E7-67CA64CEB99B}"/>
              </a:ext>
            </a:extLst>
          </p:cNvPr>
          <p:cNvSpPr/>
          <p:nvPr/>
        </p:nvSpPr>
        <p:spPr>
          <a:xfrm>
            <a:off x="6177780" y="1597432"/>
            <a:ext cx="6014216" cy="915571"/>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sz="2800" dirty="0">
              <a:latin typeface="+mj-lt"/>
            </a:endParaRPr>
          </a:p>
        </p:txBody>
      </p:sp>
    </p:spTree>
    <p:extLst>
      <p:ext uri="{BB962C8B-B14F-4D97-AF65-F5344CB8AC3E}">
        <p14:creationId xmlns:p14="http://schemas.microsoft.com/office/powerpoint/2010/main" val="27960722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CAC492-1EEA-A714-C085-643E675E2657}"/>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cs typeface="Calibri Light"/>
              </a:rPr>
              <a:t>Sprint 03: Dataset 2 – Task A &amp; B</a:t>
            </a:r>
            <a:endParaRPr lang="en-US" sz="4000" dirty="0">
              <a:solidFill>
                <a:srgbClr val="FFFFFF"/>
              </a:solidFill>
            </a:endParaRPr>
          </a:p>
        </p:txBody>
      </p:sp>
      <p:pic>
        <p:nvPicPr>
          <p:cNvPr id="4" name="Picture 3" descr="Chart, scatter chart&#10;&#10;Description automatically generated">
            <a:extLst>
              <a:ext uri="{FF2B5EF4-FFF2-40B4-BE49-F238E27FC236}">
                <a16:creationId xmlns:a16="http://schemas.microsoft.com/office/drawing/2014/main" id="{3B4C4A35-BC0D-A65D-58DF-C4CD022B5652}"/>
              </a:ext>
            </a:extLst>
          </p:cNvPr>
          <p:cNvPicPr>
            <a:picLocks noChangeAspect="1"/>
          </p:cNvPicPr>
          <p:nvPr/>
        </p:nvPicPr>
        <p:blipFill>
          <a:blip r:embed="rId2"/>
          <a:stretch>
            <a:fillRect/>
          </a:stretch>
        </p:blipFill>
        <p:spPr>
          <a:xfrm>
            <a:off x="409074" y="2063025"/>
            <a:ext cx="3861268" cy="2748879"/>
          </a:xfrm>
          <a:prstGeom prst="rect">
            <a:avLst/>
          </a:prstGeom>
          <a:ln>
            <a:noFill/>
          </a:ln>
        </p:spPr>
      </p:pic>
      <p:pic>
        <p:nvPicPr>
          <p:cNvPr id="5" name="Picture 4" descr="Chart, line chart, scatter chart&#10;&#10;Description automatically generated">
            <a:extLst>
              <a:ext uri="{FF2B5EF4-FFF2-40B4-BE49-F238E27FC236}">
                <a16:creationId xmlns:a16="http://schemas.microsoft.com/office/drawing/2014/main" id="{29197B02-F43C-AB79-6924-3EC7B9340249}"/>
              </a:ext>
            </a:extLst>
          </p:cNvPr>
          <p:cNvPicPr>
            <a:picLocks noChangeAspect="1"/>
          </p:cNvPicPr>
          <p:nvPr/>
        </p:nvPicPr>
        <p:blipFill>
          <a:blip r:embed="rId3"/>
          <a:stretch>
            <a:fillRect/>
          </a:stretch>
        </p:blipFill>
        <p:spPr>
          <a:xfrm>
            <a:off x="4845214" y="1808620"/>
            <a:ext cx="2948719" cy="3003284"/>
          </a:xfrm>
          <a:prstGeom prst="rect">
            <a:avLst/>
          </a:prstGeom>
          <a:ln>
            <a:noFill/>
          </a:ln>
        </p:spPr>
      </p:pic>
      <p:sp>
        <p:nvSpPr>
          <p:cNvPr id="6" name="Rectangle 5">
            <a:extLst>
              <a:ext uri="{FF2B5EF4-FFF2-40B4-BE49-F238E27FC236}">
                <a16:creationId xmlns:a16="http://schemas.microsoft.com/office/drawing/2014/main" id="{6FE98C26-8F18-E763-7D1C-5EC1E993309B}"/>
              </a:ext>
            </a:extLst>
          </p:cNvPr>
          <p:cNvSpPr/>
          <p:nvPr/>
        </p:nvSpPr>
        <p:spPr>
          <a:xfrm>
            <a:off x="409074" y="5180028"/>
            <a:ext cx="3861268" cy="78242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1800" dirty="0">
                <a:effectLst/>
                <a:latin typeface="+mj-lt"/>
                <a:ea typeface="Calibri" panose="020F0502020204030204" pitchFamily="34" charset="0"/>
                <a:cs typeface="Times New Roman" panose="02020603050405020304" pitchFamily="18" charset="0"/>
              </a:rPr>
              <a:t>A scatter graph plotting Coefficient of Variation against Percentage of Turnover (%)</a:t>
            </a:r>
          </a:p>
        </p:txBody>
      </p:sp>
      <p:sp>
        <p:nvSpPr>
          <p:cNvPr id="9" name="Rectangle 8">
            <a:extLst>
              <a:ext uri="{FF2B5EF4-FFF2-40B4-BE49-F238E27FC236}">
                <a16:creationId xmlns:a16="http://schemas.microsoft.com/office/drawing/2014/main" id="{3AE75FE9-A638-66F9-540D-D2B2B4A7C539}"/>
              </a:ext>
            </a:extLst>
          </p:cNvPr>
          <p:cNvSpPr/>
          <p:nvPr/>
        </p:nvSpPr>
        <p:spPr>
          <a:xfrm>
            <a:off x="4842232" y="5180028"/>
            <a:ext cx="2948719" cy="78242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800" dirty="0">
                <a:effectLst/>
                <a:latin typeface="+mj-lt"/>
                <a:ea typeface="Calibri" panose="020F0502020204030204" pitchFamily="34" charset="0"/>
                <a:cs typeface="Times New Roman" panose="02020603050405020304" pitchFamily="18" charset="0"/>
              </a:rPr>
              <a:t>ABC Analysis graph plot</a:t>
            </a:r>
          </a:p>
        </p:txBody>
      </p:sp>
      <p:pic>
        <p:nvPicPr>
          <p:cNvPr id="11" name="Picture 10" descr="Table&#10;&#10;Description automatically generated">
            <a:extLst>
              <a:ext uri="{FF2B5EF4-FFF2-40B4-BE49-F238E27FC236}">
                <a16:creationId xmlns:a16="http://schemas.microsoft.com/office/drawing/2014/main" id="{5EAD759D-F885-901A-8666-DD19BF0460B8}"/>
              </a:ext>
            </a:extLst>
          </p:cNvPr>
          <p:cNvPicPr>
            <a:picLocks noChangeAspect="1"/>
          </p:cNvPicPr>
          <p:nvPr/>
        </p:nvPicPr>
        <p:blipFill>
          <a:blip r:embed="rId4"/>
          <a:stretch>
            <a:fillRect/>
          </a:stretch>
        </p:blipFill>
        <p:spPr>
          <a:xfrm>
            <a:off x="8228338" y="2689121"/>
            <a:ext cx="3529256" cy="1479758"/>
          </a:xfrm>
          <a:prstGeom prst="rect">
            <a:avLst/>
          </a:prstGeom>
          <a:ln>
            <a:noFill/>
          </a:ln>
        </p:spPr>
      </p:pic>
      <p:sp>
        <p:nvSpPr>
          <p:cNvPr id="15" name="Rectangle 14">
            <a:extLst>
              <a:ext uri="{FF2B5EF4-FFF2-40B4-BE49-F238E27FC236}">
                <a16:creationId xmlns:a16="http://schemas.microsoft.com/office/drawing/2014/main" id="{F7AF5822-F8DE-F668-8AAD-EB90651B72DD}"/>
              </a:ext>
            </a:extLst>
          </p:cNvPr>
          <p:cNvSpPr/>
          <p:nvPr/>
        </p:nvSpPr>
        <p:spPr>
          <a:xfrm>
            <a:off x="8362841" y="5112799"/>
            <a:ext cx="3709751" cy="78242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effectLst/>
                <a:latin typeface="+mj-lt"/>
                <a:ea typeface="Calibri" panose="020F0502020204030204" pitchFamily="34" charset="0"/>
                <a:cs typeface="Times New Roman" panose="02020603050405020304" pitchFamily="18" charset="0"/>
              </a:rPr>
              <a:t>Coefficient of Variation</a:t>
            </a:r>
            <a:endParaRPr lang="en-US" dirty="0">
              <a:latin typeface="+mj-lt"/>
            </a:endParaRPr>
          </a:p>
        </p:txBody>
      </p:sp>
    </p:spTree>
    <p:extLst>
      <p:ext uri="{BB962C8B-B14F-4D97-AF65-F5344CB8AC3E}">
        <p14:creationId xmlns:p14="http://schemas.microsoft.com/office/powerpoint/2010/main" val="1550539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CAC492-1EEA-A714-C085-643E675E2657}"/>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cs typeface="Calibri Light"/>
              </a:rPr>
              <a:t>Sprint 03: Dataset 2 – Task C</a:t>
            </a:r>
            <a:endParaRPr lang="en-US" sz="4000" dirty="0">
              <a:solidFill>
                <a:srgbClr val="FFFFFF"/>
              </a:solidFill>
            </a:endParaRPr>
          </a:p>
        </p:txBody>
      </p:sp>
      <p:pic>
        <p:nvPicPr>
          <p:cNvPr id="4" name="Picture 3" descr="A picture containing graphical user interface&#10;&#10;Description automatically generated">
            <a:extLst>
              <a:ext uri="{FF2B5EF4-FFF2-40B4-BE49-F238E27FC236}">
                <a16:creationId xmlns:a16="http://schemas.microsoft.com/office/drawing/2014/main" id="{F0320D33-E3AC-6016-6D5C-F2EF29B465B1}"/>
              </a:ext>
            </a:extLst>
          </p:cNvPr>
          <p:cNvPicPr>
            <a:picLocks noChangeAspect="1"/>
          </p:cNvPicPr>
          <p:nvPr/>
        </p:nvPicPr>
        <p:blipFill>
          <a:blip r:embed="rId2"/>
          <a:stretch>
            <a:fillRect/>
          </a:stretch>
        </p:blipFill>
        <p:spPr>
          <a:xfrm>
            <a:off x="0" y="1609595"/>
            <a:ext cx="4923112" cy="1773057"/>
          </a:xfrm>
          <a:prstGeom prst="rect">
            <a:avLst/>
          </a:prstGeom>
          <a:ln>
            <a:solidFill>
              <a:schemeClr val="bg1"/>
            </a:solidFill>
          </a:ln>
        </p:spPr>
      </p:pic>
      <p:pic>
        <p:nvPicPr>
          <p:cNvPr id="5" name="Picture 4" descr="Chart, waterfall chart&#10;&#10;Description automatically generated">
            <a:extLst>
              <a:ext uri="{FF2B5EF4-FFF2-40B4-BE49-F238E27FC236}">
                <a16:creationId xmlns:a16="http://schemas.microsoft.com/office/drawing/2014/main" id="{BA3E1F4A-5568-8AD1-DA10-EAD606033E44}"/>
              </a:ext>
            </a:extLst>
          </p:cNvPr>
          <p:cNvPicPr>
            <a:picLocks noChangeAspect="1"/>
          </p:cNvPicPr>
          <p:nvPr/>
        </p:nvPicPr>
        <p:blipFill>
          <a:blip r:embed="rId3"/>
          <a:stretch>
            <a:fillRect/>
          </a:stretch>
        </p:blipFill>
        <p:spPr>
          <a:xfrm>
            <a:off x="0" y="3363798"/>
            <a:ext cx="4819932" cy="1850730"/>
          </a:xfrm>
          <a:prstGeom prst="rect">
            <a:avLst/>
          </a:prstGeom>
          <a:ln>
            <a:solidFill>
              <a:schemeClr val="bg1"/>
            </a:solidFill>
          </a:ln>
        </p:spPr>
      </p:pic>
      <p:sp>
        <p:nvSpPr>
          <p:cNvPr id="6" name="Rectangle 5">
            <a:extLst>
              <a:ext uri="{FF2B5EF4-FFF2-40B4-BE49-F238E27FC236}">
                <a16:creationId xmlns:a16="http://schemas.microsoft.com/office/drawing/2014/main" id="{870A8F53-AFF2-FFCC-9723-8BF29EC852F9}"/>
              </a:ext>
            </a:extLst>
          </p:cNvPr>
          <p:cNvSpPr/>
          <p:nvPr/>
        </p:nvSpPr>
        <p:spPr>
          <a:xfrm>
            <a:off x="5310019" y="2190312"/>
            <a:ext cx="6495070" cy="67873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1400" dirty="0">
                <a:effectLst/>
                <a:latin typeface="+mj-lt"/>
                <a:ea typeface="Calibri" panose="020F0502020204030204" pitchFamily="34" charset="0"/>
              </a:rPr>
              <a:t>Plotted graph of mean_sold against the multiple days' ids</a:t>
            </a:r>
          </a:p>
          <a:p>
            <a:endParaRPr lang="en-US" sz="1400" dirty="0">
              <a:latin typeface="+mj-lt"/>
            </a:endParaRPr>
          </a:p>
          <a:p>
            <a:r>
              <a:rPr lang="en-US" sz="1400" i="1" dirty="0">
                <a:effectLst/>
                <a:latin typeface="+mj-lt"/>
                <a:ea typeface="Calibri" panose="020F0502020204030204" pitchFamily="34" charset="0"/>
              </a:rPr>
              <a:t>It can be inferred here that on certain days sales drastically drop down to almost zero, and coincidentally we can also see that it is Christmas on those days.</a:t>
            </a:r>
            <a:endParaRPr lang="en-US" sz="1400" i="1" dirty="0">
              <a:latin typeface="+mj-lt"/>
            </a:endParaRPr>
          </a:p>
        </p:txBody>
      </p:sp>
      <p:sp>
        <p:nvSpPr>
          <p:cNvPr id="7" name="Rectangle 6">
            <a:extLst>
              <a:ext uri="{FF2B5EF4-FFF2-40B4-BE49-F238E27FC236}">
                <a16:creationId xmlns:a16="http://schemas.microsoft.com/office/drawing/2014/main" id="{6F223E5D-8C64-2F38-E427-FC7B9E432E28}"/>
              </a:ext>
            </a:extLst>
          </p:cNvPr>
          <p:cNvSpPr/>
          <p:nvPr/>
        </p:nvSpPr>
        <p:spPr>
          <a:xfrm>
            <a:off x="5310019" y="4013128"/>
            <a:ext cx="6636470" cy="67873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1400" dirty="0">
                <a:effectLst/>
                <a:latin typeface="+mj-lt"/>
                <a:ea typeface="Calibri" panose="020F0502020204030204" pitchFamily="34" charset="0"/>
              </a:rPr>
              <a:t>Bar graph of the Total sales on the day of Christmas in each store in each product category.</a:t>
            </a:r>
          </a:p>
          <a:p>
            <a:endParaRPr lang="en-US" sz="1400" i="1" dirty="0">
              <a:effectLst/>
              <a:latin typeface="+mj-lt"/>
              <a:ea typeface="Calibri" panose="020F0502020204030204" pitchFamily="34" charset="0"/>
            </a:endParaRPr>
          </a:p>
          <a:p>
            <a:r>
              <a:rPr lang="en-US" sz="1400" i="1" dirty="0">
                <a:effectLst/>
                <a:latin typeface="+mj-lt"/>
                <a:ea typeface="Calibri" panose="020F0502020204030204" pitchFamily="34" charset="0"/>
              </a:rPr>
              <a:t>As we can see that at Christmas the store wise sales by each category is zero except for food</a:t>
            </a:r>
            <a:r>
              <a:rPr lang="en-US" sz="1400" i="1" dirty="0">
                <a:effectLst/>
                <a:latin typeface="+mj-lt"/>
                <a:ea typeface="Calibri" panose="020F0502020204030204" pitchFamily="34" charset="0"/>
                <a:cs typeface="Times New Roman" panose="02020603050405020304" pitchFamily="18" charset="0"/>
              </a:rPr>
              <a:t> </a:t>
            </a:r>
            <a:r>
              <a:rPr lang="en-US" sz="1400" i="1" dirty="0">
                <a:effectLst/>
                <a:latin typeface="+mj-lt"/>
                <a:ea typeface="Calibri" panose="020F0502020204030204" pitchFamily="34" charset="0"/>
              </a:rPr>
              <a:t>with CA_2 being the highest and Wi_1 being the lowest</a:t>
            </a:r>
            <a:endParaRPr lang="en-US" sz="1400" dirty="0">
              <a:latin typeface="+mj-lt"/>
            </a:endParaRPr>
          </a:p>
        </p:txBody>
      </p:sp>
      <p:pic>
        <p:nvPicPr>
          <p:cNvPr id="9" name="Picture 8" descr="Chart, bar chart&#10;&#10;Description automatically generated">
            <a:extLst>
              <a:ext uri="{FF2B5EF4-FFF2-40B4-BE49-F238E27FC236}">
                <a16:creationId xmlns:a16="http://schemas.microsoft.com/office/drawing/2014/main" id="{A70D51D6-D9A3-D47B-BABE-B64AAFE480D5}"/>
              </a:ext>
            </a:extLst>
          </p:cNvPr>
          <p:cNvPicPr>
            <a:picLocks noChangeAspect="1"/>
          </p:cNvPicPr>
          <p:nvPr/>
        </p:nvPicPr>
        <p:blipFill>
          <a:blip r:embed="rId4"/>
          <a:stretch>
            <a:fillRect/>
          </a:stretch>
        </p:blipFill>
        <p:spPr>
          <a:xfrm>
            <a:off x="0" y="5235254"/>
            <a:ext cx="4496586" cy="1602020"/>
          </a:xfrm>
          <a:prstGeom prst="rect">
            <a:avLst/>
          </a:prstGeom>
          <a:ln>
            <a:solidFill>
              <a:schemeClr val="bg1"/>
            </a:solidFill>
          </a:ln>
        </p:spPr>
      </p:pic>
      <p:sp>
        <p:nvSpPr>
          <p:cNvPr id="11" name="Rectangle 10">
            <a:extLst>
              <a:ext uri="{FF2B5EF4-FFF2-40B4-BE49-F238E27FC236}">
                <a16:creationId xmlns:a16="http://schemas.microsoft.com/office/drawing/2014/main" id="{F4410EB1-FC89-AD3F-9039-E1296A7117F1}"/>
              </a:ext>
            </a:extLst>
          </p:cNvPr>
          <p:cNvSpPr/>
          <p:nvPr/>
        </p:nvSpPr>
        <p:spPr>
          <a:xfrm>
            <a:off x="5310018" y="5835944"/>
            <a:ext cx="6495069" cy="40063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1400" dirty="0">
                <a:solidFill>
                  <a:srgbClr val="000000"/>
                </a:solidFill>
                <a:effectLst/>
                <a:latin typeface="+mj-lt"/>
                <a:ea typeface="Times New Roman" panose="02020603050405020304" pitchFamily="18" charset="0"/>
              </a:rPr>
              <a:t>Bar graph of the total sales in each state</a:t>
            </a:r>
          </a:p>
          <a:p>
            <a:endParaRPr lang="en-US" sz="1400" dirty="0">
              <a:solidFill>
                <a:srgbClr val="000000"/>
              </a:solidFill>
              <a:latin typeface="+mj-lt"/>
            </a:endParaRPr>
          </a:p>
          <a:p>
            <a:r>
              <a:rPr lang="en-US" sz="1400" i="1" dirty="0">
                <a:solidFill>
                  <a:srgbClr val="000000"/>
                </a:solidFill>
                <a:effectLst/>
                <a:latin typeface="+mj-lt"/>
                <a:ea typeface="Times New Roman" panose="02020603050405020304" pitchFamily="18" charset="0"/>
                <a:cs typeface="Times New Roman" panose="02020603050405020304" pitchFamily="18" charset="0"/>
              </a:rPr>
              <a:t>Here it can be seen that California has the highest sales followed by Texas and then at last Wisconsin. The main reason being the fact that California has the highest population</a:t>
            </a:r>
            <a:endParaRPr lang="en-US" sz="14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2062243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2">
          <a:schemeClr val="dk1"/>
        </a:lnRef>
        <a:fillRef idx="1">
          <a:schemeClr val="lt1"/>
        </a:fillRef>
        <a:effectRef idx="0">
          <a:schemeClr val="dk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610</TotalTime>
  <Words>1190</Words>
  <Application>Microsoft Office PowerPoint</Application>
  <PresentationFormat>Widescreen</PresentationFormat>
  <Paragraphs>84</Paragraphs>
  <Slides>16</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Courier New</vt:lpstr>
      <vt:lpstr>Symbol</vt:lpstr>
      <vt:lpstr>Times New Roman</vt:lpstr>
      <vt:lpstr>Office Theme</vt:lpstr>
      <vt:lpstr>Artificial Intelligence Approach in Retail Market Analysis and Growth  &lt;Final Sprint&gt;</vt:lpstr>
      <vt:lpstr>Sprint 01: Dataset 1</vt:lpstr>
      <vt:lpstr>Sprint 01: Dataset 1</vt:lpstr>
      <vt:lpstr>Sprint 01: Dataset 1</vt:lpstr>
      <vt:lpstr>Sprint 01: Dataset 2</vt:lpstr>
      <vt:lpstr>Sprint 02: Dataset 1</vt:lpstr>
      <vt:lpstr>Sprint 02: Dataset 2</vt:lpstr>
      <vt:lpstr>Sprint 03: Dataset 2 – Task A &amp; B</vt:lpstr>
      <vt:lpstr>Sprint 03: Dataset 2 – Task C</vt:lpstr>
      <vt:lpstr>Sprint 03: Dataset 2 – Task C</vt:lpstr>
      <vt:lpstr>Sprint 03: Dataset 2</vt:lpstr>
      <vt:lpstr>Sprint 03: Dataset 2</vt:lpstr>
      <vt:lpstr>Streamlit Deployment Demo:</vt:lpstr>
      <vt:lpstr>Code Links:</vt:lpstr>
      <vt:lpstr>Conclusion:</vt:lpstr>
      <vt:lpstr>Thank You..!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Devansh Goel</dc:creator>
  <cp:lastModifiedBy>Aparna Popade</cp:lastModifiedBy>
  <cp:revision>75</cp:revision>
  <dcterms:created xsi:type="dcterms:W3CDTF">2022-11-18T21:50:08Z</dcterms:created>
  <dcterms:modified xsi:type="dcterms:W3CDTF">2022-12-05T06:37:35Z</dcterms:modified>
</cp:coreProperties>
</file>